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4563" r:id="rId2"/>
    <p:sldId id="4611" r:id="rId3"/>
    <p:sldId id="4608" r:id="rId4"/>
    <p:sldId id="4535" r:id="rId5"/>
    <p:sldId id="4612" r:id="rId6"/>
    <p:sldId id="4659" r:id="rId7"/>
    <p:sldId id="4569" r:id="rId8"/>
    <p:sldId id="4581" r:id="rId9"/>
    <p:sldId id="4583" r:id="rId10"/>
    <p:sldId id="4584" r:id="rId11"/>
    <p:sldId id="4559" r:id="rId12"/>
    <p:sldId id="4560" r:id="rId13"/>
    <p:sldId id="4593" r:id="rId14"/>
    <p:sldId id="4562" r:id="rId15"/>
    <p:sldId id="4601" r:id="rId16"/>
    <p:sldId id="4615" r:id="rId17"/>
    <p:sldId id="4618" r:id="rId18"/>
    <p:sldId id="4619" r:id="rId19"/>
    <p:sldId id="4624" r:id="rId20"/>
    <p:sldId id="4623" r:id="rId21"/>
    <p:sldId id="4622" r:id="rId22"/>
    <p:sldId id="4620" r:id="rId23"/>
    <p:sldId id="4645" r:id="rId24"/>
    <p:sldId id="4653" r:id="rId25"/>
    <p:sldId id="4655" r:id="rId26"/>
    <p:sldId id="4657" r:id="rId27"/>
    <p:sldId id="4658" r:id="rId28"/>
    <p:sldId id="4625" r:id="rId29"/>
    <p:sldId id="4626" r:id="rId30"/>
    <p:sldId id="4627" r:id="rId31"/>
    <p:sldId id="4632" r:id="rId32"/>
    <p:sldId id="4628" r:id="rId33"/>
    <p:sldId id="4631" r:id="rId34"/>
    <p:sldId id="4629" r:id="rId35"/>
    <p:sldId id="4630" r:id="rId36"/>
    <p:sldId id="4636" r:id="rId37"/>
    <p:sldId id="4633" r:id="rId38"/>
    <p:sldId id="4635" r:id="rId39"/>
    <p:sldId id="4634" r:id="rId40"/>
    <p:sldId id="4639" r:id="rId41"/>
    <p:sldId id="4638" r:id="rId42"/>
    <p:sldId id="4643" r:id="rId43"/>
    <p:sldId id="4637" r:id="rId44"/>
    <p:sldId id="4642" r:id="rId45"/>
    <p:sldId id="4641" r:id="rId46"/>
    <p:sldId id="4640" r:id="rId47"/>
    <p:sldId id="4644" r:id="rId48"/>
    <p:sldId id="4647" r:id="rId49"/>
    <p:sldId id="4652" r:id="rId50"/>
    <p:sldId id="4646" r:id="rId51"/>
    <p:sldId id="4651" r:id="rId52"/>
    <p:sldId id="4650" r:id="rId53"/>
    <p:sldId id="4649" r:id="rId54"/>
    <p:sldId id="4648" r:id="rId55"/>
    <p:sldId id="392" r:id="rId56"/>
    <p:sldId id="269" r:id="rId57"/>
    <p:sldId id="395" r:id="rId58"/>
    <p:sldId id="398" r:id="rId59"/>
    <p:sldId id="4609" r:id="rId60"/>
    <p:sldId id="4617" r:id="rId61"/>
    <p:sldId id="4595" r:id="rId62"/>
  </p:sldIdLst>
  <p:sldSz cx="12192000" cy="6858000"/>
  <p:notesSz cx="6858000" cy="987266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1 - Intro" id="{291B9CAF-E298-42C0-B340-0BECE755F472}">
          <p14:sldIdLst>
            <p14:sldId id="4563"/>
            <p14:sldId id="4611"/>
            <p14:sldId id="4608"/>
            <p14:sldId id="4535"/>
            <p14:sldId id="4612"/>
            <p14:sldId id="4659"/>
            <p14:sldId id="4569"/>
            <p14:sldId id="4581"/>
            <p14:sldId id="4583"/>
            <p14:sldId id="4584"/>
            <p14:sldId id="4559"/>
            <p14:sldId id="4560"/>
            <p14:sldId id="4593"/>
            <p14:sldId id="4562"/>
            <p14:sldId id="4601"/>
            <p14:sldId id="4615"/>
            <p14:sldId id="4618"/>
            <p14:sldId id="4619"/>
            <p14:sldId id="4624"/>
            <p14:sldId id="4623"/>
            <p14:sldId id="4622"/>
            <p14:sldId id="4620"/>
            <p14:sldId id="4645"/>
            <p14:sldId id="4653"/>
            <p14:sldId id="4655"/>
            <p14:sldId id="4657"/>
            <p14:sldId id="4658"/>
            <p14:sldId id="4625"/>
            <p14:sldId id="4626"/>
            <p14:sldId id="4627"/>
            <p14:sldId id="4632"/>
            <p14:sldId id="4628"/>
            <p14:sldId id="4631"/>
            <p14:sldId id="4629"/>
            <p14:sldId id="4630"/>
            <p14:sldId id="4636"/>
            <p14:sldId id="4633"/>
            <p14:sldId id="4635"/>
            <p14:sldId id="4634"/>
            <p14:sldId id="4639"/>
            <p14:sldId id="4638"/>
            <p14:sldId id="4643"/>
            <p14:sldId id="4637"/>
            <p14:sldId id="4642"/>
            <p14:sldId id="4641"/>
            <p14:sldId id="4640"/>
            <p14:sldId id="4644"/>
            <p14:sldId id="4647"/>
            <p14:sldId id="4652"/>
            <p14:sldId id="4646"/>
            <p14:sldId id="4651"/>
            <p14:sldId id="4650"/>
            <p14:sldId id="4649"/>
            <p14:sldId id="4648"/>
          </p14:sldIdLst>
        </p14:section>
        <p14:section name="Sección 8" id="{AF710F1E-B14C-44DD-8DB7-6A503CA57754}">
          <p14:sldIdLst>
            <p14:sldId id="392"/>
            <p14:sldId id="269"/>
            <p14:sldId id="395"/>
            <p14:sldId id="398"/>
            <p14:sldId id="4609"/>
            <p14:sldId id="4617"/>
            <p14:sldId id="45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ro Albuixech" initials="JA" lastIdx="40" clrIdx="0">
    <p:extLst>
      <p:ext uri="{19B8F6BF-5375-455C-9EA6-DF929625EA0E}">
        <p15:presenceInfo xmlns:p15="http://schemas.microsoft.com/office/powerpoint/2012/main" userId="b5ec12b450cc1c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699FF"/>
    <a:srgbClr val="FFC000"/>
    <a:srgbClr val="ED7D31"/>
    <a:srgbClr val="D9D9D9"/>
    <a:srgbClr val="A5A5A5"/>
    <a:srgbClr val="8497B0"/>
    <a:srgbClr val="70AD47"/>
    <a:srgbClr val="FFFAEB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368" autoAdjust="0"/>
  </p:normalViewPr>
  <p:slideViewPr>
    <p:cSldViewPr snapToGrid="0" snapToObjects="1">
      <p:cViewPr varScale="1">
        <p:scale>
          <a:sx n="60" d="100"/>
          <a:sy n="60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A19A8-EB4A-8843-B424-9097A33D82F1}" type="datetimeFigureOut">
              <a:rPr lang="es-PE" smtClean="0"/>
              <a:t>25/10/2022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E2F6-3CDB-C544-83C9-FC92E0B4A57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624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79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065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763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0225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1444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390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22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671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903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E2F6-3CDB-C544-83C9-FC92E0B4A577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235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25EC9-EB8C-834F-8605-8060023B9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CFFCF-D0B3-5C40-A048-EFB52322B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464A3-014E-664B-A9A2-A280EEC2C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3E00-0139-488B-8BDA-6168D588E640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D49F6-CAB1-314D-B46C-EBCFFDCB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91AC8-48F7-4549-A456-F10C7A79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37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5C97-3E58-A043-B878-6F3ACD038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4674BC-E582-C446-A2D1-097FE122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6D959-F9B7-2C45-B222-D5105E86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4799-4302-4A5E-B95F-F1A6592881CE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B1546-C9D2-D743-93D3-F6331C14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0CBC3-B229-F144-AA29-18FFAF6B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692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BEBDC7-0006-5F4E-970A-789AC53AC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FF4250-3EF6-B444-A873-A09C858DD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F6D08-6490-214D-9480-DBC15DA0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13AC-2D95-4E9F-88BF-34F97F4CE023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0B9E2-A863-4840-A6B4-96019DA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EE262-962C-BA49-BE02-80EAB79D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78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2C956-A3B2-9C49-B7EB-4EC8003D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E2C30-4A16-7947-B467-3C1E3DB6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79F93-E792-8C40-99C9-D322AB12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CC9-F02D-4DCA-B34B-F32420BFBEB7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51993-B760-9143-8542-E4BB6359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EE405-BD0D-6745-9310-4523F202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078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342AC-85C1-5A41-BCC1-F425E667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98F057-C751-6247-9A9D-26470ED0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849B8-41F8-184C-8F96-4ADC4910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1C3F-FE79-4AFC-9345-2B0736C08BEF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62ED5-BF0B-2047-880F-99278C6A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9B097-45A8-DF4C-A172-9941E339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03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E000A-DDE7-8246-92EB-4A052176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FCED0-2DDE-A943-8C6E-5E0A80FE1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BC8007-B296-EE40-9A69-4F3AA398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CF199-5E7F-BA45-B812-C7924FE6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23BA-61CC-45B6-B896-35404BE2D2F9}" type="datetime1">
              <a:rPr lang="es-PE" smtClean="0"/>
              <a:t>25/10/2022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C3AC08-8130-9B49-A128-C749C5FD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7F179-C206-364F-B710-1F893A04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667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7024D-1973-E840-831D-005D5D4B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A11FE9-44C2-2641-9B25-2ED947170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DD68EB-EDB7-C04F-B13A-85D401A6A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A8EF6D-9E68-A342-AC0C-EB4E841D3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F1488F-9F9F-3D48-BB43-FA603BD5B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19E05B-642B-5C4C-81A7-B7E530FC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8D8F-26ED-45FA-84F0-193426E2FBFE}" type="datetime1">
              <a:rPr lang="es-PE" smtClean="0"/>
              <a:t>25/10/2022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B32F05-8060-9044-9ED2-9399766F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62FBAE-78F8-DE43-AF86-0612407D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3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A707A-100C-B640-B063-5EF5B121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9F153E-9E8A-704F-9E1B-0381B6DB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D0D4-4540-4CE6-BB4D-067010CA45B4}" type="datetime1">
              <a:rPr lang="es-PE" smtClean="0"/>
              <a:t>25/10/2022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D4AB2-26B3-CF44-8BA1-6CF6E059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3252FA-287D-074D-9D85-8337EB13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30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265A9F-C2DA-0B41-95AC-1B768B7A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71F8-1D61-43FE-AB4B-041A2E8FA861}" type="datetime1">
              <a:rPr lang="es-PE" smtClean="0"/>
              <a:t>25/10/2022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76C84C-E45E-484A-8950-BB3EF1E2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F3E6A1-C3AD-4A4A-B832-EDE747F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581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DB9D8-E791-6942-A5EA-F4415D17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E5CFA1-D38E-6E45-B216-0EACCED94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39BF9E-3EC8-7A41-AEE7-C756AB57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A80880-F031-0A41-B846-BA336CF3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2ACD-DB1D-4752-90CB-719B69260533}" type="datetime1">
              <a:rPr lang="es-PE" smtClean="0"/>
              <a:t>25/10/2022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07D117-E3EE-1F47-9AD7-15E3C20C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D9D9E-03F1-5C44-8424-D8AC974A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42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BCCE8-B88D-4142-80CF-1D868C80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69D21F-9216-904F-98E0-6C7097B90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2B01FC-2921-204E-89AD-BDE8B44E2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6C1020-2DF1-044D-B2FE-482D3D9E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279CC-7CB8-4386-8F26-7D86C17984DD}" type="datetime1">
              <a:rPr lang="es-PE" smtClean="0"/>
              <a:t>25/10/2022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52E0C4-96BB-2C49-B425-C8B02C84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5AE185-D916-A549-864C-8A8E091B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90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1BEF16-1BF2-4A4A-9C27-AD1D97FD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4BB53-7683-F74E-A54C-E0FB96EC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4BBB0-65AF-914A-90DB-7FE971917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33CB-1144-4B1F-A1E5-4DD534A67AA9}" type="datetime1">
              <a:rPr lang="es-PE" smtClean="0"/>
              <a:t>25/10/2022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8C395-24D1-464D-9F1A-26575A51E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299940-5E57-D741-AD46-1C8596EAB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C6636-A2C7-A348-B8E8-5A5BF1434D2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7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pe/institucion/contraloria/normas-legales/3468455-016-2022-cg-prev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castillo@contraloria.gob.pe" TargetMode="External"/><Relationship Id="rId2" Type="http://schemas.openxmlformats.org/officeDocument/2006/relationships/hyperlink" Target="mailto:fgonzalez@contraloria.gob.p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levano@contraloria.gob.pe" TargetMode="External"/><Relationship Id="rId4" Type="http://schemas.openxmlformats.org/officeDocument/2006/relationships/hyperlink" Target="mailto:dibanez@contraloria.gob.pe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mailto:abendezu@contraloria.gob.pe" TargetMode="External"/><Relationship Id="rId13" Type="http://schemas.openxmlformats.org/officeDocument/2006/relationships/hyperlink" Target="mailto:evarillas@contraloria.gob.pe" TargetMode="External"/><Relationship Id="rId18" Type="http://schemas.openxmlformats.org/officeDocument/2006/relationships/hyperlink" Target="mailto:kfloresc@contraloria.gob.pe" TargetMode="External"/><Relationship Id="rId3" Type="http://schemas.openxmlformats.org/officeDocument/2006/relationships/hyperlink" Target="mailto:vleonq@contraloria.gob.pe" TargetMode="External"/><Relationship Id="rId7" Type="http://schemas.openxmlformats.org/officeDocument/2006/relationships/hyperlink" Target="mailto:ylemi13@gmail.com" TargetMode="External"/><Relationship Id="rId12" Type="http://schemas.openxmlformats.org/officeDocument/2006/relationships/hyperlink" Target="mailto:fdiaz@contraloria.gob.pe" TargetMode="External"/><Relationship Id="rId17" Type="http://schemas.openxmlformats.org/officeDocument/2006/relationships/hyperlink" Target="mailto:jvalderramap@contraloria.gob.pe" TargetMode="External"/><Relationship Id="rId2" Type="http://schemas.openxmlformats.org/officeDocument/2006/relationships/hyperlink" Target="mailto:cmontoyac@contraloria.gob.pe" TargetMode="External"/><Relationship Id="rId16" Type="http://schemas.openxmlformats.org/officeDocument/2006/relationships/hyperlink" Target="mailto:breyes@contraloria.gob.p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verano@contraloria.gob.pe" TargetMode="External"/><Relationship Id="rId11" Type="http://schemas.openxmlformats.org/officeDocument/2006/relationships/hyperlink" Target="mailto:jtellez@contraloria.gob.pe" TargetMode="External"/><Relationship Id="rId5" Type="http://schemas.openxmlformats.org/officeDocument/2006/relationships/hyperlink" Target="mailto:sjuarezp@contraloria.gob.pe" TargetMode="External"/><Relationship Id="rId15" Type="http://schemas.openxmlformats.org/officeDocument/2006/relationships/hyperlink" Target="mailto:948%20471%20042%20/%20dami_mat@hotmail.com" TargetMode="External"/><Relationship Id="rId10" Type="http://schemas.openxmlformats.org/officeDocument/2006/relationships/hyperlink" Target="mailto:juribem@contraloria.gob.pe" TargetMode="External"/><Relationship Id="rId19" Type="http://schemas.openxmlformats.org/officeDocument/2006/relationships/hyperlink" Target="mailto:dflores@contraloria.gob.pe" TargetMode="External"/><Relationship Id="rId4" Type="http://schemas.openxmlformats.org/officeDocument/2006/relationships/hyperlink" Target="mailto:gruizr@contraloria.gob.pe" TargetMode="External"/><Relationship Id="rId9" Type="http://schemas.openxmlformats.org/officeDocument/2006/relationships/hyperlink" Target="mailto:ccruzp@contraloria.gob.pe" TargetMode="External"/><Relationship Id="rId14" Type="http://schemas.openxmlformats.org/officeDocument/2006/relationships/hyperlink" Target="mailto:mmellado@contraloria.gob.pe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mailto:paybar@contraloria.gob.pe" TargetMode="External"/><Relationship Id="rId13" Type="http://schemas.openxmlformats.org/officeDocument/2006/relationships/hyperlink" Target="mailto:csaldana@contraloria.gob.pe" TargetMode="External"/><Relationship Id="rId3" Type="http://schemas.openxmlformats.org/officeDocument/2006/relationships/hyperlink" Target="mailto:alatorre@contraloria.gob.pe" TargetMode="External"/><Relationship Id="rId7" Type="http://schemas.openxmlformats.org/officeDocument/2006/relationships/hyperlink" Target="mailto:jponcet@contraloria.gob.pe" TargetMode="External"/><Relationship Id="rId12" Type="http://schemas.openxmlformats.org/officeDocument/2006/relationships/hyperlink" Target="mailto:tortega@contraloria.gob.pe" TargetMode="External"/><Relationship Id="rId17" Type="http://schemas.openxmlformats.org/officeDocument/2006/relationships/hyperlink" Target="mailto:jvillanuevac@contraloria.gob.pe" TargetMode="External"/><Relationship Id="rId2" Type="http://schemas.openxmlformats.org/officeDocument/2006/relationships/hyperlink" Target="mailto:bjauregui@contraloria.gob.pe" TargetMode="External"/><Relationship Id="rId16" Type="http://schemas.openxmlformats.org/officeDocument/2006/relationships/hyperlink" Target="mailto:dgutierreza@contraloria.gob.p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cuadros@contraloria.gob.pe" TargetMode="External"/><Relationship Id="rId11" Type="http://schemas.openxmlformats.org/officeDocument/2006/relationships/hyperlink" Target="mailto:aayala@contraloria.gob.pe" TargetMode="External"/><Relationship Id="rId5" Type="http://schemas.openxmlformats.org/officeDocument/2006/relationships/hyperlink" Target="mailto:cmanriquel@contraloria.gob.pe" TargetMode="External"/><Relationship Id="rId15" Type="http://schemas.openxmlformats.org/officeDocument/2006/relationships/hyperlink" Target="mailto:jvilcheze@contraloria.gob.pe" TargetMode="External"/><Relationship Id="rId10" Type="http://schemas.openxmlformats.org/officeDocument/2006/relationships/hyperlink" Target="mailto:jrojasa@contraloria.gob.pe" TargetMode="External"/><Relationship Id="rId4" Type="http://schemas.openxmlformats.org/officeDocument/2006/relationships/hyperlink" Target="mailto:jcristobal@contraloria.gob.pe" TargetMode="External"/><Relationship Id="rId9" Type="http://schemas.openxmlformats.org/officeDocument/2006/relationships/hyperlink" Target="mailto:avasquezm@contraloria.gob.pe" TargetMode="External"/><Relationship Id="rId14" Type="http://schemas.openxmlformats.org/officeDocument/2006/relationships/hyperlink" Target="mailto:mcordova@contraloria.gob.pe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9C544D-4287-CA4D-A4AC-B264111F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3"/>
          <a:stretch/>
        </p:blipFill>
        <p:spPr>
          <a:xfrm>
            <a:off x="-1944" y="0"/>
            <a:ext cx="12192000" cy="6848856"/>
          </a:xfrm>
          <a:prstGeom prst="rect">
            <a:avLst/>
          </a:prstGeom>
        </p:spPr>
      </p:pic>
      <p:sp>
        <p:nvSpPr>
          <p:cNvPr id="7" name="Google Shape;58;p13">
            <a:extLst>
              <a:ext uri="{FF2B5EF4-FFF2-40B4-BE49-F238E27FC236}">
                <a16:creationId xmlns:a16="http://schemas.microsoft.com/office/drawing/2014/main" id="{53707564-FD5F-964D-8E77-3BE289803F6B}"/>
              </a:ext>
            </a:extLst>
          </p:cNvPr>
          <p:cNvSpPr txBox="1"/>
          <p:nvPr/>
        </p:nvSpPr>
        <p:spPr>
          <a:xfrm>
            <a:off x="3725780" y="6157912"/>
            <a:ext cx="524395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Subgerencia de Prevención e Integridad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Gerencia de Prevención y Auditoria de Desempeño</a:t>
            </a:r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id="{A8596062-1A59-874D-82F2-560B8815F6F2}"/>
              </a:ext>
            </a:extLst>
          </p:cNvPr>
          <p:cNvSpPr txBox="1"/>
          <p:nvPr/>
        </p:nvSpPr>
        <p:spPr>
          <a:xfrm>
            <a:off x="932437" y="921628"/>
            <a:ext cx="10346093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“RENDICIÓN DE CUENTAS DE TITULARES Y TRANSFERENCIA DE GESTIÓN”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POR CESE EN EL CARGO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ELECCIONES REGIONALES Y MUNICIPALES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PERIODO 2019 - 2022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CAD601-1FFA-46F8-AE38-BE33F12C295B}"/>
              </a:ext>
            </a:extLst>
          </p:cNvPr>
          <p:cNvSpPr/>
          <p:nvPr/>
        </p:nvSpPr>
        <p:spPr>
          <a:xfrm>
            <a:off x="264444" y="5482571"/>
            <a:ext cx="49864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BE3127"/>
                </a:solidFill>
                <a:latin typeface="Bahnschrift" panose="020B0502040204020203" pitchFamily="34" charset="0"/>
              </a:rPr>
              <a:t>DIRECTIVA N°016-2022-CG/PREVI</a:t>
            </a:r>
          </a:p>
          <a:p>
            <a:r>
              <a:rPr lang="es-ES_tradn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Resolución de Contraloría N°267-2022-CG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47EB760-8BD8-41A2-8911-2B6CDCC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601" y="6415295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z="1100" smtClean="0">
                <a:latin typeface="Bahnschrift" panose="020B0502040204020203" pitchFamily="34" charset="0"/>
              </a:rPr>
              <a:t>1</a:t>
            </a:fld>
            <a:endParaRPr lang="es-PE" sz="1100" dirty="0">
              <a:latin typeface="Bahnschrift" panose="020B0502040204020203" pitchFamily="34" charset="0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C27143B5-238B-46DF-B267-25CB72ED1B1A}"/>
              </a:ext>
            </a:extLst>
          </p:cNvPr>
          <p:cNvSpPr txBox="1"/>
          <p:nvPr/>
        </p:nvSpPr>
        <p:spPr>
          <a:xfrm>
            <a:off x="440485" y="3823403"/>
            <a:ext cx="231717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DIRIGIDO A: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A0E47FDE-4E9C-4A83-B3AF-46A38A29A210}"/>
              </a:ext>
            </a:extLst>
          </p:cNvPr>
          <p:cNvSpPr txBox="1"/>
          <p:nvPr/>
        </p:nvSpPr>
        <p:spPr>
          <a:xfrm>
            <a:off x="2400300" y="3886053"/>
            <a:ext cx="830960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Responsables de los Sistemas Administrativos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Operadores del Proceso de </a:t>
            </a:r>
            <a:r>
              <a:rPr lang="es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Rendición de Cuentas de Titulares y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Transferencia de Gestión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Unidades Orgánicas de Apoyo (Sistemas Administrativos)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Unidades Orgánicas de Línea y Unidades Orgánicas de Asesoramiento</a:t>
            </a:r>
          </a:p>
        </p:txBody>
      </p:sp>
      <p:sp>
        <p:nvSpPr>
          <p:cNvPr id="11" name="Google Shape;55;p13">
            <a:extLst>
              <a:ext uri="{FF2B5EF4-FFF2-40B4-BE49-F238E27FC236}">
                <a16:creationId xmlns:a16="http://schemas.microsoft.com/office/drawing/2014/main" id="{79B8E186-1D73-4427-988E-FB36879E6FE2}"/>
              </a:ext>
            </a:extLst>
          </p:cNvPr>
          <p:cNvSpPr txBox="1"/>
          <p:nvPr/>
        </p:nvSpPr>
        <p:spPr>
          <a:xfrm>
            <a:off x="8939919" y="5915435"/>
            <a:ext cx="2317172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SETIEMBRE 2022</a:t>
            </a:r>
          </a:p>
        </p:txBody>
      </p:sp>
      <p:sp>
        <p:nvSpPr>
          <p:cNvPr id="15" name="Doble onda 14">
            <a:extLst>
              <a:ext uri="{FF2B5EF4-FFF2-40B4-BE49-F238E27FC236}">
                <a16:creationId xmlns:a16="http://schemas.microsoft.com/office/drawing/2014/main" id="{34BD97C9-2BF1-439C-B537-FE376736DBAD}"/>
              </a:ext>
            </a:extLst>
          </p:cNvPr>
          <p:cNvSpPr/>
          <p:nvPr/>
        </p:nvSpPr>
        <p:spPr>
          <a:xfrm>
            <a:off x="9312442" y="5838813"/>
            <a:ext cx="2615114" cy="664003"/>
          </a:xfrm>
          <a:prstGeom prst="doubleWav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0B283D8F-B826-4B44-A372-40C89302A8C5}"/>
              </a:ext>
            </a:extLst>
          </p:cNvPr>
          <p:cNvSpPr txBox="1"/>
          <p:nvPr/>
        </p:nvSpPr>
        <p:spPr>
          <a:xfrm>
            <a:off x="9461257" y="5922883"/>
            <a:ext cx="231717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bg1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OCTUBRE 2022</a:t>
            </a:r>
            <a:endParaRPr lang="es-ES" sz="1600" b="1" dirty="0">
              <a:solidFill>
                <a:schemeClr val="bg1"/>
              </a:solidFill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6306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10" y="13371"/>
            <a:ext cx="12197804" cy="6857693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8" y="113846"/>
            <a:ext cx="858540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PE" dirty="0">
                <a:sym typeface="Roboto Black"/>
              </a:rPr>
              <a:t>Informe de Transferencia de Gestión</a:t>
            </a:r>
          </a:p>
          <a:p>
            <a:r>
              <a:rPr lang="es-PE" dirty="0">
                <a:sym typeface="Roboto Black"/>
              </a:rPr>
              <a:t>Periodo y plazo de presentación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64714FC-2A30-E2E4-1EC1-7D8081905F2A}"/>
              </a:ext>
            </a:extLst>
          </p:cNvPr>
          <p:cNvSpPr/>
          <p:nvPr/>
        </p:nvSpPr>
        <p:spPr>
          <a:xfrm>
            <a:off x="741603" y="2817159"/>
            <a:ext cx="2160810" cy="1809936"/>
          </a:xfrm>
          <a:prstGeom prst="rect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Google Shape;256;p23">
            <a:extLst>
              <a:ext uri="{FF2B5EF4-FFF2-40B4-BE49-F238E27FC236}">
                <a16:creationId xmlns:a16="http://schemas.microsoft.com/office/drawing/2014/main" id="{B00A96C1-E107-321A-03FC-40FC9555483D}"/>
              </a:ext>
            </a:extLst>
          </p:cNvPr>
          <p:cNvSpPr/>
          <p:nvPr/>
        </p:nvSpPr>
        <p:spPr>
          <a:xfrm>
            <a:off x="911791" y="3056842"/>
            <a:ext cx="1795869" cy="125996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Informe de Transferencia de Gestión</a:t>
            </a:r>
            <a:endParaRPr sz="1400" b="1" i="0" u="sng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195BFE2-50AD-AB64-5E9C-B5CA004F0633}"/>
              </a:ext>
            </a:extLst>
          </p:cNvPr>
          <p:cNvSpPr/>
          <p:nvPr/>
        </p:nvSpPr>
        <p:spPr>
          <a:xfrm>
            <a:off x="3539042" y="2817159"/>
            <a:ext cx="4815060" cy="1809936"/>
          </a:xfrm>
          <a:prstGeom prst="rect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Google Shape;258;p23">
            <a:extLst>
              <a:ext uri="{FF2B5EF4-FFF2-40B4-BE49-F238E27FC236}">
                <a16:creationId xmlns:a16="http://schemas.microsoft.com/office/drawing/2014/main" id="{84A0FA63-A8A3-BE92-3814-995420CEEB26}"/>
              </a:ext>
            </a:extLst>
          </p:cNvPr>
          <p:cNvSpPr txBox="1"/>
          <p:nvPr/>
        </p:nvSpPr>
        <p:spPr>
          <a:xfrm>
            <a:off x="3672146" y="3054954"/>
            <a:ext cx="4555384" cy="104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0" i="0" u="none" strike="noStrike" cap="none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Desde el</a:t>
            </a:r>
            <a:r>
              <a:rPr lang="es-PE" sz="1400" b="0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01 de enero del 2019 o desde el inicio de su gestión</a:t>
            </a: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.</a:t>
            </a:r>
            <a:endParaRPr sz="1400" dirty="0">
              <a:solidFill>
                <a:schemeClr val="dk1"/>
              </a:solidFill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  <a:p>
            <a:pPr algn="just">
              <a:buClr>
                <a:srgbClr val="000000"/>
              </a:buClr>
              <a:buSzPts val="1200"/>
            </a:pPr>
            <a:r>
              <a:rPr lang="es-ES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Hasta el </a:t>
            </a:r>
            <a:r>
              <a:rPr lang="es-ES" sz="1400" b="1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cuarto día hábil anterior al 31 de diciembre</a:t>
            </a:r>
            <a:r>
              <a:rPr lang="es-ES" sz="1400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,</a:t>
            </a:r>
            <a:r>
              <a:rPr lang="es-ES" sz="1400" dirty="0">
                <a:solidFill>
                  <a:srgbClr val="FFFAEB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ES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como fecha de corte.</a:t>
            </a:r>
            <a:endParaRPr sz="1400" b="0" i="0" u="none" strike="noStrike" cap="none" dirty="0">
              <a:solidFill>
                <a:srgbClr val="000000"/>
              </a:solidFill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070897A-8628-84B5-80A7-75CA80FA2FB5}"/>
              </a:ext>
            </a:extLst>
          </p:cNvPr>
          <p:cNvSpPr/>
          <p:nvPr/>
        </p:nvSpPr>
        <p:spPr>
          <a:xfrm>
            <a:off x="9014443" y="2817159"/>
            <a:ext cx="2160810" cy="1809936"/>
          </a:xfrm>
          <a:prstGeom prst="rect">
            <a:avLst/>
          </a:prstGeom>
          <a:ln>
            <a:noFill/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Google Shape;256;p23">
            <a:extLst>
              <a:ext uri="{FF2B5EF4-FFF2-40B4-BE49-F238E27FC236}">
                <a16:creationId xmlns:a16="http://schemas.microsoft.com/office/drawing/2014/main" id="{FD541EE9-C713-E401-E8F4-1C61721C9285}"/>
              </a:ext>
            </a:extLst>
          </p:cNvPr>
          <p:cNvSpPr/>
          <p:nvPr/>
        </p:nvSpPr>
        <p:spPr>
          <a:xfrm>
            <a:off x="9215520" y="3056841"/>
            <a:ext cx="1774800" cy="1259965"/>
          </a:xfrm>
          <a:prstGeom prst="rect">
            <a:avLst/>
          </a:prstGeom>
          <a:solidFill>
            <a:srgbClr val="FFFAEB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Del 01/01/2019 al 23/12/2022</a:t>
            </a:r>
          </a:p>
        </p:txBody>
      </p:sp>
      <p:sp>
        <p:nvSpPr>
          <p:cNvPr id="24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3539042" y="2458747"/>
            <a:ext cx="4815060" cy="34962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</a:rPr>
              <a:t>Periodo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5A01BFE-4A2C-5403-DF8B-26596833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z="1100" smtClean="0">
                <a:latin typeface="Bahnschrift" panose="020B0502040204020203" pitchFamily="34" charset="0"/>
              </a:rPr>
              <a:t>10</a:t>
            </a:fld>
            <a:endParaRPr lang="es-PE" sz="1100" dirty="0">
              <a:latin typeface="Bahnschrift" panose="020B0502040204020203" pitchFamily="34" charset="0"/>
            </a:endParaRPr>
          </a:p>
        </p:txBody>
      </p:sp>
      <p:sp>
        <p:nvSpPr>
          <p:cNvPr id="25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2985318" y="3102032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9014443" y="2463139"/>
            <a:ext cx="2160810" cy="349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  <a:ea typeface="Fira Sans"/>
                <a:cs typeface="Fira Sans"/>
              </a:rPr>
              <a:t>Fecha de reportar</a:t>
            </a:r>
          </a:p>
        </p:txBody>
      </p:sp>
      <p:sp>
        <p:nvSpPr>
          <p:cNvPr id="32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741603" y="2476591"/>
            <a:ext cx="2160810" cy="34962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</a:rPr>
              <a:t>Informe</a:t>
            </a:r>
          </a:p>
        </p:txBody>
      </p:sp>
      <p:sp>
        <p:nvSpPr>
          <p:cNvPr id="36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8503771" y="3102032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Google Shape;76;p15">
            <a:extLst>
              <a:ext uri="{FF2B5EF4-FFF2-40B4-BE49-F238E27FC236}">
                <a16:creationId xmlns:a16="http://schemas.microsoft.com/office/drawing/2014/main" id="{3294BB1B-3769-4FE1-8B22-C5877F394E96}"/>
              </a:ext>
            </a:extLst>
          </p:cNvPr>
          <p:cNvSpPr txBox="1"/>
          <p:nvPr/>
        </p:nvSpPr>
        <p:spPr>
          <a:xfrm>
            <a:off x="14748" y="6490005"/>
            <a:ext cx="352429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419" sz="1200" dirty="0">
                <a:sym typeface="Roboto"/>
              </a:rPr>
              <a:t>Fuente: Subgerencia de Prevención e Integridad </a:t>
            </a:r>
            <a:endParaRPr sz="1200" dirty="0"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A8A30E-21D8-C33F-DC4D-025B9BE2B654}"/>
              </a:ext>
            </a:extLst>
          </p:cNvPr>
          <p:cNvSpPr txBox="1"/>
          <p:nvPr/>
        </p:nvSpPr>
        <p:spPr>
          <a:xfrm>
            <a:off x="10461746" y="3343660"/>
            <a:ext cx="34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/>
                </a:solidFill>
              </a:rPr>
              <a:t>1</a:t>
            </a:r>
            <a:endParaRPr lang="es-PE" sz="1100" b="1" dirty="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C6574D-2868-1E46-B626-2F4CA9DC62BB}"/>
              </a:ext>
            </a:extLst>
          </p:cNvPr>
          <p:cNvSpPr txBox="1"/>
          <p:nvPr/>
        </p:nvSpPr>
        <p:spPr>
          <a:xfrm>
            <a:off x="3723929" y="6289361"/>
            <a:ext cx="514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accent1"/>
                </a:solidFill>
              </a:rPr>
              <a:t>1. Desde el 01 de enero 2019 o desde el inicio de su gestión.</a:t>
            </a:r>
            <a:endParaRPr lang="es-PE" sz="1200" dirty="0">
              <a:solidFill>
                <a:schemeClr val="accent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FABAC2-24BA-3730-8308-0EF89D5237BD}"/>
              </a:ext>
            </a:extLst>
          </p:cNvPr>
          <p:cNvSpPr txBox="1"/>
          <p:nvPr/>
        </p:nvSpPr>
        <p:spPr>
          <a:xfrm>
            <a:off x="3723929" y="6567630"/>
            <a:ext cx="7369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accent1"/>
                </a:solidFill>
              </a:rPr>
              <a:t>2. Se considera feriado los días 26 y 30, así como los feriados regionales, de corresponder. </a:t>
            </a:r>
            <a:endParaRPr lang="es-PE" sz="1200" dirty="0">
              <a:solidFill>
                <a:schemeClr val="accent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FD52F9-C290-7BB7-25DC-B86E0BCA3290}"/>
              </a:ext>
            </a:extLst>
          </p:cNvPr>
          <p:cNvSpPr txBox="1"/>
          <p:nvPr/>
        </p:nvSpPr>
        <p:spPr>
          <a:xfrm>
            <a:off x="10461746" y="3618680"/>
            <a:ext cx="289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/>
                </a:solidFill>
              </a:rPr>
              <a:t>2</a:t>
            </a:r>
            <a:endParaRPr lang="es-PE" sz="1100" b="1" dirty="0">
              <a:solidFill>
                <a:schemeClr val="accent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EC4768D-09B7-8C1E-D918-F09A67E704DB}"/>
              </a:ext>
            </a:extLst>
          </p:cNvPr>
          <p:cNvSpPr/>
          <p:nvPr/>
        </p:nvSpPr>
        <p:spPr>
          <a:xfrm>
            <a:off x="730111" y="2965579"/>
            <a:ext cx="10432922" cy="15587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253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E0FA937-74DB-5029-B51A-D0ADC470264B}"/>
              </a:ext>
            </a:extLst>
          </p:cNvPr>
          <p:cNvCxnSpPr>
            <a:cxnSpLocks/>
          </p:cNvCxnSpPr>
          <p:nvPr/>
        </p:nvCxnSpPr>
        <p:spPr>
          <a:xfrm flipV="1">
            <a:off x="9788941" y="2952018"/>
            <a:ext cx="0" cy="17341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A24C88B-B46C-C8CE-83F2-1979647AAF6D}"/>
              </a:ext>
            </a:extLst>
          </p:cNvPr>
          <p:cNvCxnSpPr>
            <a:cxnSpLocks/>
          </p:cNvCxnSpPr>
          <p:nvPr/>
        </p:nvCxnSpPr>
        <p:spPr>
          <a:xfrm flipV="1">
            <a:off x="6928323" y="2976424"/>
            <a:ext cx="710" cy="17097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A6EC35E-0267-008C-92D7-5FA49E7D862B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3355279" y="2996058"/>
            <a:ext cx="8627" cy="1692146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36102" y="276105"/>
            <a:ext cx="908926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Hitos y Plazos del proceso de Rendición de Cuentas de Titulares</a:t>
            </a:r>
            <a:endParaRPr lang="es-PE" sz="20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Google Shape;76;p15">
            <a:extLst>
              <a:ext uri="{FF2B5EF4-FFF2-40B4-BE49-F238E27FC236}">
                <a16:creationId xmlns:a16="http://schemas.microsoft.com/office/drawing/2014/main" id="{56E14A65-133E-45F8-AB0E-E411E246C59C}"/>
              </a:ext>
            </a:extLst>
          </p:cNvPr>
          <p:cNvSpPr txBox="1"/>
          <p:nvPr/>
        </p:nvSpPr>
        <p:spPr>
          <a:xfrm>
            <a:off x="817860" y="6281581"/>
            <a:ext cx="2397458" cy="3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dirty="0">
                <a:solidFill>
                  <a:srgbClr val="666666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Subgerencia de Prevención e Integridad </a:t>
            </a:r>
            <a:endParaRPr sz="800" dirty="0">
              <a:solidFill>
                <a:srgbClr val="666666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E7B2707B-E8F2-A59D-02C8-736642ED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/>
              <a:t>11</a:t>
            </a:fld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CB9D67-1B10-5A46-AA77-50D7C0C5E2E6}"/>
              </a:ext>
            </a:extLst>
          </p:cNvPr>
          <p:cNvSpPr/>
          <p:nvPr/>
        </p:nvSpPr>
        <p:spPr>
          <a:xfrm>
            <a:off x="465408" y="4686127"/>
            <a:ext cx="1916474" cy="5009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SETIEMBRE</a:t>
            </a:r>
            <a:endParaRPr lang="es-PE" sz="22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39770D-D52B-CA13-498B-53EDD56898C1}"/>
              </a:ext>
            </a:extLst>
          </p:cNvPr>
          <p:cNvSpPr/>
          <p:nvPr/>
        </p:nvSpPr>
        <p:spPr>
          <a:xfrm>
            <a:off x="2468862" y="4688204"/>
            <a:ext cx="1790088" cy="5009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NOVIEMBRE</a:t>
            </a:r>
            <a:endParaRPr lang="es-PE" sz="22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460EC8-BE1A-2DE6-01E4-BF0DBA372286}"/>
              </a:ext>
            </a:extLst>
          </p:cNvPr>
          <p:cNvSpPr/>
          <p:nvPr/>
        </p:nvSpPr>
        <p:spPr>
          <a:xfrm>
            <a:off x="4553928" y="4686127"/>
            <a:ext cx="4519580" cy="500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DICIEMBRE</a:t>
            </a:r>
            <a:endParaRPr lang="es-PE" sz="22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04BDBD6-EB84-7026-D9DA-15B4DF266888}"/>
              </a:ext>
            </a:extLst>
          </p:cNvPr>
          <p:cNvSpPr/>
          <p:nvPr/>
        </p:nvSpPr>
        <p:spPr>
          <a:xfrm>
            <a:off x="2726532" y="2117117"/>
            <a:ext cx="1301403" cy="8593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Envío del IRCT Inicial</a:t>
            </a:r>
            <a:endParaRPr lang="es-PE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FCB3B62-4A5C-098F-7EA1-B32B4452AF6D}"/>
              </a:ext>
            </a:extLst>
          </p:cNvPr>
          <p:cNvSpPr/>
          <p:nvPr/>
        </p:nvSpPr>
        <p:spPr>
          <a:xfrm>
            <a:off x="6152811" y="2111497"/>
            <a:ext cx="1445511" cy="859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Envío del IRCT Actualizado </a:t>
            </a:r>
            <a:r>
              <a:rPr lang="es-PE" b="1" baseline="30000" dirty="0"/>
              <a:t>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361A167-8E3C-EA5A-E6EE-EE53791FFAB2}"/>
              </a:ext>
            </a:extLst>
          </p:cNvPr>
          <p:cNvSpPr/>
          <p:nvPr/>
        </p:nvSpPr>
        <p:spPr>
          <a:xfrm>
            <a:off x="3033914" y="3730790"/>
            <a:ext cx="642730" cy="5009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15</a:t>
            </a:r>
            <a:endParaRPr lang="es-PE" b="1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19C769-697C-8E46-C77E-2710B23B1B7F}"/>
              </a:ext>
            </a:extLst>
          </p:cNvPr>
          <p:cNvSpPr/>
          <p:nvPr/>
        </p:nvSpPr>
        <p:spPr>
          <a:xfrm>
            <a:off x="6598927" y="3723190"/>
            <a:ext cx="642730" cy="50093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27</a:t>
            </a:r>
            <a:endParaRPr lang="es-PE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4D81003-F5FA-761E-1D13-9831520AE776}"/>
              </a:ext>
            </a:extLst>
          </p:cNvPr>
          <p:cNvSpPr/>
          <p:nvPr/>
        </p:nvSpPr>
        <p:spPr>
          <a:xfrm>
            <a:off x="9072854" y="2125145"/>
            <a:ext cx="1380913" cy="8318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Envío IRCT Final para Elecciones</a:t>
            </a:r>
            <a:endParaRPr lang="es-PE" b="1" baseline="300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70B21E6-B654-E9A8-953C-99E8B7D9BDF7}"/>
              </a:ext>
            </a:extLst>
          </p:cNvPr>
          <p:cNvSpPr/>
          <p:nvPr/>
        </p:nvSpPr>
        <p:spPr>
          <a:xfrm>
            <a:off x="9206659" y="4677433"/>
            <a:ext cx="2825733" cy="5009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ENERO 2023</a:t>
            </a:r>
            <a:endParaRPr lang="es-PE" sz="2200" b="1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D33BE4F-9F0F-9785-7610-19F566A38683}"/>
              </a:ext>
            </a:extLst>
          </p:cNvPr>
          <p:cNvSpPr/>
          <p:nvPr/>
        </p:nvSpPr>
        <p:spPr>
          <a:xfrm>
            <a:off x="9439575" y="3698112"/>
            <a:ext cx="642730" cy="500933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04</a:t>
            </a:r>
            <a:endParaRPr lang="es-PE" b="1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6BFD9CA-6CB3-966E-15F9-83322F4742A3}"/>
              </a:ext>
            </a:extLst>
          </p:cNvPr>
          <p:cNvCxnSpPr>
            <a:cxnSpLocks/>
          </p:cNvCxnSpPr>
          <p:nvPr/>
        </p:nvCxnSpPr>
        <p:spPr>
          <a:xfrm flipH="1" flipV="1">
            <a:off x="8374550" y="4944119"/>
            <a:ext cx="4021" cy="51164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9284ED7-79B9-503D-B22F-911E8CF3EF7B}"/>
              </a:ext>
            </a:extLst>
          </p:cNvPr>
          <p:cNvSpPr txBox="1"/>
          <p:nvPr/>
        </p:nvSpPr>
        <p:spPr>
          <a:xfrm>
            <a:off x="814933" y="2154044"/>
            <a:ext cx="123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Fecha de corte del IRCT Inicial</a:t>
            </a:r>
            <a:endParaRPr lang="es-PE" b="1" dirty="0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210B89F-2E2C-E995-32BA-A73C7C1A7B8B}"/>
              </a:ext>
            </a:extLst>
          </p:cNvPr>
          <p:cNvGrpSpPr/>
          <p:nvPr/>
        </p:nvGrpSpPr>
        <p:grpSpPr>
          <a:xfrm>
            <a:off x="1098225" y="3238787"/>
            <a:ext cx="642730" cy="1482972"/>
            <a:chOff x="911113" y="3238787"/>
            <a:chExt cx="642730" cy="1482972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626085DD-597F-B7F5-64ED-B27AF4AB6B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7162" y="3314204"/>
              <a:ext cx="6755" cy="1407555"/>
            </a:xfrm>
            <a:prstGeom prst="line">
              <a:avLst/>
            </a:prstGeom>
            <a:ln w="285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3204C84-EFAB-604B-4173-DC014B294929}"/>
                </a:ext>
              </a:extLst>
            </p:cNvPr>
            <p:cNvSpPr/>
            <p:nvPr/>
          </p:nvSpPr>
          <p:spPr>
            <a:xfrm>
              <a:off x="911113" y="3718998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30</a:t>
              </a:r>
              <a:endParaRPr lang="es-PE" dirty="0"/>
            </a:p>
          </p:txBody>
        </p:sp>
        <p:sp>
          <p:nvSpPr>
            <p:cNvPr id="43" name="Diagrama de flujo: conector 42">
              <a:extLst>
                <a:ext uri="{FF2B5EF4-FFF2-40B4-BE49-F238E27FC236}">
                  <a16:creationId xmlns:a16="http://schemas.microsoft.com/office/drawing/2014/main" id="{A29D1715-6358-1E2C-DC0D-8CA3B1F3D80D}"/>
                </a:ext>
              </a:extLst>
            </p:cNvPr>
            <p:cNvSpPr/>
            <p:nvPr/>
          </p:nvSpPr>
          <p:spPr>
            <a:xfrm>
              <a:off x="1142398" y="3238787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F2DDF97-0C16-0219-6AB2-F2A54E1E1E19}"/>
              </a:ext>
            </a:extLst>
          </p:cNvPr>
          <p:cNvSpPr txBox="1"/>
          <p:nvPr/>
        </p:nvSpPr>
        <p:spPr>
          <a:xfrm>
            <a:off x="4258949" y="2154044"/>
            <a:ext cx="1574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Fecha de corte del IRCT Actualizado</a:t>
            </a:r>
            <a:endParaRPr lang="es-PE" b="1" dirty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35F5CA70-1FD9-8094-1089-71430DA086AE}"/>
              </a:ext>
            </a:extLst>
          </p:cNvPr>
          <p:cNvGrpSpPr/>
          <p:nvPr/>
        </p:nvGrpSpPr>
        <p:grpSpPr>
          <a:xfrm>
            <a:off x="4671269" y="3251156"/>
            <a:ext cx="642730" cy="1450479"/>
            <a:chOff x="5148823" y="2972867"/>
            <a:chExt cx="642730" cy="1450479"/>
          </a:xfrm>
        </p:grpSpPr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EC0A75AA-9BCA-5861-19D6-35C899400C6D}"/>
                </a:ext>
              </a:extLst>
            </p:cNvPr>
            <p:cNvCxnSpPr/>
            <p:nvPr/>
          </p:nvCxnSpPr>
          <p:spPr>
            <a:xfrm flipH="1" flipV="1">
              <a:off x="5473812" y="3015791"/>
              <a:ext cx="4021" cy="140755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8ECDE1E-37B4-DF1B-B41D-2FA36F4EC248}"/>
                </a:ext>
              </a:extLst>
            </p:cNvPr>
            <p:cNvSpPr/>
            <p:nvPr/>
          </p:nvSpPr>
          <p:spPr>
            <a:xfrm>
              <a:off x="5148823" y="3452501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23</a:t>
              </a:r>
              <a:endParaRPr lang="es-PE" dirty="0"/>
            </a:p>
          </p:txBody>
        </p:sp>
        <p:sp>
          <p:nvSpPr>
            <p:cNvPr id="45" name="Diagrama de flujo: conector 44">
              <a:extLst>
                <a:ext uri="{FF2B5EF4-FFF2-40B4-BE49-F238E27FC236}">
                  <a16:creationId xmlns:a16="http://schemas.microsoft.com/office/drawing/2014/main" id="{1690FF98-70E1-C333-3FA8-FDACAD1E8F08}"/>
                </a:ext>
              </a:extLst>
            </p:cNvPr>
            <p:cNvSpPr/>
            <p:nvPr/>
          </p:nvSpPr>
          <p:spPr>
            <a:xfrm>
              <a:off x="5372576" y="2972867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06006FF-D126-D647-DDEB-C3ADB35DA8C3}"/>
              </a:ext>
            </a:extLst>
          </p:cNvPr>
          <p:cNvSpPr txBox="1"/>
          <p:nvPr/>
        </p:nvSpPr>
        <p:spPr>
          <a:xfrm>
            <a:off x="7667528" y="2154044"/>
            <a:ext cx="141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Fecha de corte del IRCT Final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DEDC72A-37EB-EF13-E838-261E18DAF263}"/>
              </a:ext>
            </a:extLst>
          </p:cNvPr>
          <p:cNvGrpSpPr/>
          <p:nvPr/>
        </p:nvGrpSpPr>
        <p:grpSpPr>
          <a:xfrm>
            <a:off x="8045540" y="3222764"/>
            <a:ext cx="642730" cy="1450479"/>
            <a:chOff x="5148823" y="2972867"/>
            <a:chExt cx="642730" cy="1450479"/>
          </a:xfrm>
        </p:grpSpPr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0AFC8C95-029F-D07C-6020-F94BED65AF6A}"/>
                </a:ext>
              </a:extLst>
            </p:cNvPr>
            <p:cNvCxnSpPr/>
            <p:nvPr/>
          </p:nvCxnSpPr>
          <p:spPr>
            <a:xfrm flipH="1" flipV="1">
              <a:off x="5473812" y="3015791"/>
              <a:ext cx="4021" cy="140755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004D0A19-FDAB-947B-2A86-CEFF7435BD6C}"/>
                </a:ext>
              </a:extLst>
            </p:cNvPr>
            <p:cNvSpPr/>
            <p:nvPr/>
          </p:nvSpPr>
          <p:spPr>
            <a:xfrm>
              <a:off x="5148823" y="3452501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b="1" dirty="0"/>
                <a:t>31</a:t>
              </a:r>
              <a:endParaRPr lang="es-PE" b="1" dirty="0"/>
            </a:p>
          </p:txBody>
        </p:sp>
        <p:sp>
          <p:nvSpPr>
            <p:cNvPr id="52" name="Diagrama de flujo: conector 51">
              <a:extLst>
                <a:ext uri="{FF2B5EF4-FFF2-40B4-BE49-F238E27FC236}">
                  <a16:creationId xmlns:a16="http://schemas.microsoft.com/office/drawing/2014/main" id="{02A83415-3A3F-1921-1052-1C4AAE48DCF2}"/>
                </a:ext>
              </a:extLst>
            </p:cNvPr>
            <p:cNvSpPr/>
            <p:nvPr/>
          </p:nvSpPr>
          <p:spPr>
            <a:xfrm>
              <a:off x="5372576" y="2972867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E2AED0A-A3B0-0453-1182-F48E293057D9}"/>
              </a:ext>
            </a:extLst>
          </p:cNvPr>
          <p:cNvSpPr/>
          <p:nvPr/>
        </p:nvSpPr>
        <p:spPr>
          <a:xfrm>
            <a:off x="600513" y="1075505"/>
            <a:ext cx="11349347" cy="5360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HITOS Y PLAZOS DE LOS INFORMES DE RENDICIÓN DE CUENTAS DE TITULARES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2A68945-0CB1-CFF5-B312-986BE59E86F2}"/>
              </a:ext>
            </a:extLst>
          </p:cNvPr>
          <p:cNvSpPr txBox="1"/>
          <p:nvPr/>
        </p:nvSpPr>
        <p:spPr>
          <a:xfrm>
            <a:off x="691352" y="5567074"/>
            <a:ext cx="5404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aseline="30000" dirty="0"/>
              <a:t>1</a:t>
            </a:r>
            <a:r>
              <a:rPr lang="es-MX" sz="1100" dirty="0"/>
              <a:t>Considera feriados al lunes 26 y viernes 30 de diciembre de 2022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2DD8C73-BEE8-7E45-2FF0-22617716CA6D}"/>
              </a:ext>
            </a:extLst>
          </p:cNvPr>
          <p:cNvSpPr/>
          <p:nvPr/>
        </p:nvSpPr>
        <p:spPr>
          <a:xfrm>
            <a:off x="7814681" y="5458538"/>
            <a:ext cx="1127780" cy="6479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latin typeface="Bahnschrift" panose="020B0502040204020203" pitchFamily="34" charset="0"/>
              </a:rPr>
              <a:t>Ultimo día de Gestión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A75688C-BB6E-58C3-ABCB-0A6EE961521E}"/>
              </a:ext>
            </a:extLst>
          </p:cNvPr>
          <p:cNvSpPr/>
          <p:nvPr/>
        </p:nvSpPr>
        <p:spPr>
          <a:xfrm>
            <a:off x="15851" y="1831579"/>
            <a:ext cx="576629" cy="3408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/>
              <a:t>Equipo Titular Saliente</a:t>
            </a:r>
            <a:endParaRPr lang="es-PE" sz="1600" b="1" dirty="0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4D2CA86-E0E7-723C-D450-18DB2D115045}"/>
              </a:ext>
            </a:extLst>
          </p:cNvPr>
          <p:cNvCxnSpPr>
            <a:cxnSpLocks/>
          </p:cNvCxnSpPr>
          <p:nvPr/>
        </p:nvCxnSpPr>
        <p:spPr>
          <a:xfrm flipV="1">
            <a:off x="11341935" y="2976424"/>
            <a:ext cx="0" cy="173410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D4E1606-3AE9-ED7D-0371-6ACA413F7AD2}"/>
              </a:ext>
            </a:extLst>
          </p:cNvPr>
          <p:cNvSpPr/>
          <p:nvPr/>
        </p:nvSpPr>
        <p:spPr>
          <a:xfrm>
            <a:off x="10651479" y="2086711"/>
            <a:ext cx="1380913" cy="10970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Publicación del  IRCT Final para Elecciones</a:t>
            </a:r>
            <a:endParaRPr lang="es-PE" b="1" baseline="300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E3176011-5A18-C66A-5032-FF206104B39A}"/>
              </a:ext>
            </a:extLst>
          </p:cNvPr>
          <p:cNvSpPr/>
          <p:nvPr/>
        </p:nvSpPr>
        <p:spPr>
          <a:xfrm>
            <a:off x="11020570" y="3651572"/>
            <a:ext cx="642730" cy="500933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05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49380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83">
            <a:extLst>
              <a:ext uri="{FF2B5EF4-FFF2-40B4-BE49-F238E27FC236}">
                <a16:creationId xmlns:a16="http://schemas.microsoft.com/office/drawing/2014/main" id="{FAEFE90B-2EDD-B5BA-05F7-DF31E61B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B53B7E6-1E3D-029C-2AEC-D6E9C3602B71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7443456" y="2480156"/>
            <a:ext cx="0" cy="26138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AE0FA937-74DB-5029-B51A-D0ADC470264B}"/>
              </a:ext>
            </a:extLst>
          </p:cNvPr>
          <p:cNvCxnSpPr>
            <a:cxnSpLocks/>
          </p:cNvCxnSpPr>
          <p:nvPr/>
        </p:nvCxnSpPr>
        <p:spPr>
          <a:xfrm flipV="1">
            <a:off x="10955271" y="4076718"/>
            <a:ext cx="0" cy="1260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A24C88B-B46C-C8CE-83F2-1979647AAF6D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5671184" y="2672657"/>
            <a:ext cx="0" cy="142999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FA6EC35E-0267-008C-92D7-5FA49E7D862B}"/>
              </a:ext>
            </a:extLst>
          </p:cNvPr>
          <p:cNvCxnSpPr>
            <a:cxnSpLocks/>
          </p:cNvCxnSpPr>
          <p:nvPr/>
        </p:nvCxnSpPr>
        <p:spPr>
          <a:xfrm flipV="1">
            <a:off x="1593644" y="2319141"/>
            <a:ext cx="20607" cy="1886603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8" y="146181"/>
            <a:ext cx="908926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Hitos y Plazos del proceso de Transferencia de Gestión</a:t>
            </a:r>
            <a:endParaRPr lang="es-PE" sz="20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s-PE" sz="20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  <a:sym typeface="Roboto Black"/>
            </a:endParaRPr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E7B2707B-E8F2-A59D-02C8-736642ED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73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/>
              <a:t>12</a:t>
            </a:fld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39770D-D52B-CA13-498B-53EDD56898C1}"/>
              </a:ext>
            </a:extLst>
          </p:cNvPr>
          <p:cNvSpPr/>
          <p:nvPr/>
        </p:nvSpPr>
        <p:spPr>
          <a:xfrm>
            <a:off x="788388" y="3913185"/>
            <a:ext cx="1771933" cy="3033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AGOSTO</a:t>
            </a:r>
            <a:endParaRPr lang="es-PE" sz="22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460EC8-BE1A-2DE6-01E4-BF0DBA372286}"/>
              </a:ext>
            </a:extLst>
          </p:cNvPr>
          <p:cNvSpPr/>
          <p:nvPr/>
        </p:nvSpPr>
        <p:spPr>
          <a:xfrm>
            <a:off x="2856376" y="3914363"/>
            <a:ext cx="6852205" cy="30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DICIEMBRE</a:t>
            </a:r>
            <a:endParaRPr lang="es-PE" sz="22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04BDBD6-EB84-7026-D9DA-15B4DF266888}"/>
              </a:ext>
            </a:extLst>
          </p:cNvPr>
          <p:cNvSpPr/>
          <p:nvPr/>
        </p:nvSpPr>
        <p:spPr>
          <a:xfrm>
            <a:off x="776415" y="2037394"/>
            <a:ext cx="1707756" cy="730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Ratifica/ Reconforma e Instala el ETTS</a:t>
            </a:r>
            <a:endParaRPr lang="es-PE" sz="1600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FCB3B62-4A5C-098F-7EA1-B32B4452AF6D}"/>
              </a:ext>
            </a:extLst>
          </p:cNvPr>
          <p:cNvSpPr/>
          <p:nvPr/>
        </p:nvSpPr>
        <p:spPr>
          <a:xfrm>
            <a:off x="4947584" y="2024657"/>
            <a:ext cx="1447200" cy="64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Envío del Informe de TG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519C769-697C-8E46-C77E-2710B23B1B7F}"/>
              </a:ext>
            </a:extLst>
          </p:cNvPr>
          <p:cNvSpPr/>
          <p:nvPr/>
        </p:nvSpPr>
        <p:spPr>
          <a:xfrm>
            <a:off x="5381618" y="2994521"/>
            <a:ext cx="642730" cy="50093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27</a:t>
            </a:r>
            <a:endParaRPr lang="es-PE" sz="1600" b="1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4D81003-F5FA-761E-1D13-9831520AE776}"/>
              </a:ext>
            </a:extLst>
          </p:cNvPr>
          <p:cNvSpPr/>
          <p:nvPr/>
        </p:nvSpPr>
        <p:spPr>
          <a:xfrm>
            <a:off x="10264813" y="5093983"/>
            <a:ext cx="1447200" cy="7652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Publicación del Acta e</a:t>
            </a:r>
          </a:p>
          <a:p>
            <a:pPr algn="ctr"/>
            <a:r>
              <a:rPr lang="es-MX" sz="1600" b="1" dirty="0"/>
              <a:t>Informe de TG</a:t>
            </a:r>
            <a:endParaRPr lang="es-PE" sz="1600" b="1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70B21E6-B654-E9A8-953C-99E8B7D9BDF7}"/>
              </a:ext>
            </a:extLst>
          </p:cNvPr>
          <p:cNvSpPr/>
          <p:nvPr/>
        </p:nvSpPr>
        <p:spPr>
          <a:xfrm>
            <a:off x="9974514" y="3905991"/>
            <a:ext cx="1916474" cy="30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ENERO 2023</a:t>
            </a:r>
            <a:endParaRPr lang="es-PE" sz="2200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F2DDF97-0C16-0219-6AB2-F2A54E1E1E19}"/>
              </a:ext>
            </a:extLst>
          </p:cNvPr>
          <p:cNvSpPr txBox="1"/>
          <p:nvPr/>
        </p:nvSpPr>
        <p:spPr>
          <a:xfrm>
            <a:off x="2480111" y="5246083"/>
            <a:ext cx="157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Conformación del ETTE </a:t>
            </a:r>
            <a:r>
              <a:rPr lang="es-MX" sz="1600" b="1" baseline="30000" dirty="0"/>
              <a:t>2</a:t>
            </a:r>
            <a:endParaRPr lang="es-PE" sz="1600" b="1" baseline="30000" dirty="0"/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5CC0EBA4-1BCF-F53C-38B6-A476459C5431}"/>
              </a:ext>
            </a:extLst>
          </p:cNvPr>
          <p:cNvGrpSpPr/>
          <p:nvPr/>
        </p:nvGrpSpPr>
        <p:grpSpPr>
          <a:xfrm>
            <a:off x="2946201" y="3895710"/>
            <a:ext cx="642730" cy="1335009"/>
            <a:chOff x="2946201" y="3703206"/>
            <a:chExt cx="642730" cy="1335009"/>
          </a:xfrm>
        </p:grpSpPr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EC0A75AA-9BCA-5861-19D6-35C899400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751" y="3703206"/>
              <a:ext cx="14251" cy="1260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78ECDE1E-37B4-DF1B-B41D-2FA36F4EC248}"/>
                </a:ext>
              </a:extLst>
            </p:cNvPr>
            <p:cNvSpPr/>
            <p:nvPr/>
          </p:nvSpPr>
          <p:spPr>
            <a:xfrm>
              <a:off x="2946201" y="4221552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b="1" dirty="0"/>
                <a:t>05</a:t>
              </a:r>
              <a:endParaRPr lang="es-PE" sz="1600" b="1" dirty="0"/>
            </a:p>
          </p:txBody>
        </p:sp>
        <p:sp>
          <p:nvSpPr>
            <p:cNvPr id="45" name="Diagrama de flujo: conector 44">
              <a:extLst>
                <a:ext uri="{FF2B5EF4-FFF2-40B4-BE49-F238E27FC236}">
                  <a16:creationId xmlns:a16="http://schemas.microsoft.com/office/drawing/2014/main" id="{1690FF98-70E1-C333-3FA8-FDACAD1E8F08}"/>
                </a:ext>
              </a:extLst>
            </p:cNvPr>
            <p:cNvSpPr/>
            <p:nvPr/>
          </p:nvSpPr>
          <p:spPr>
            <a:xfrm rot="10800000">
              <a:off x="3170474" y="4855335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A49BC0-62CA-A991-9FFB-739C59E7A603}"/>
              </a:ext>
            </a:extLst>
          </p:cNvPr>
          <p:cNvSpPr txBox="1"/>
          <p:nvPr/>
        </p:nvSpPr>
        <p:spPr>
          <a:xfrm>
            <a:off x="3972628" y="5246083"/>
            <a:ext cx="1874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Instalación de la Comisión de TG </a:t>
            </a:r>
            <a:r>
              <a:rPr lang="es-MX" sz="1600" b="1" baseline="30000" dirty="0"/>
              <a:t>2</a:t>
            </a:r>
            <a:r>
              <a:rPr lang="es-MX" sz="1600" b="1" dirty="0"/>
              <a:t> </a:t>
            </a:r>
            <a:endParaRPr lang="es-PE" sz="16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E61B2A3-8BEE-662D-50D5-3C576B80CF4F}"/>
              </a:ext>
            </a:extLst>
          </p:cNvPr>
          <p:cNvSpPr/>
          <p:nvPr/>
        </p:nvSpPr>
        <p:spPr>
          <a:xfrm>
            <a:off x="6719856" y="5093984"/>
            <a:ext cx="1447200" cy="61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Firma del </a:t>
            </a:r>
          </a:p>
          <a:p>
            <a:pPr algn="ctr"/>
            <a:r>
              <a:rPr lang="es-PE" sz="1600" b="1" dirty="0"/>
              <a:t>Acta de TG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5179979-4FAD-54FB-E7FD-B488712B33F4}"/>
              </a:ext>
            </a:extLst>
          </p:cNvPr>
          <p:cNvSpPr/>
          <p:nvPr/>
        </p:nvSpPr>
        <p:spPr>
          <a:xfrm>
            <a:off x="7126750" y="2994521"/>
            <a:ext cx="642730" cy="50093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28</a:t>
            </a:r>
            <a:endParaRPr lang="es-PE" sz="16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00B7354-F144-E4A7-389F-AAE459E60259}"/>
              </a:ext>
            </a:extLst>
          </p:cNvPr>
          <p:cNvSpPr txBox="1"/>
          <p:nvPr/>
        </p:nvSpPr>
        <p:spPr>
          <a:xfrm>
            <a:off x="8479240" y="5274444"/>
            <a:ext cx="142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Envío del Acta de TG</a:t>
            </a:r>
            <a:endParaRPr lang="es-PE" sz="1600" b="1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205E0F6-B6CC-EE5C-80F5-4F4E19954438}"/>
              </a:ext>
            </a:extLst>
          </p:cNvPr>
          <p:cNvSpPr/>
          <p:nvPr/>
        </p:nvSpPr>
        <p:spPr>
          <a:xfrm>
            <a:off x="41137" y="1257531"/>
            <a:ext cx="576629" cy="26516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/>
              <a:t>Equipo Titular Saliente</a:t>
            </a:r>
            <a:endParaRPr lang="es-PE" sz="1600" b="1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283B3E7-5E3D-03AC-0195-BDD2E1EB9604}"/>
              </a:ext>
            </a:extLst>
          </p:cNvPr>
          <p:cNvSpPr/>
          <p:nvPr/>
        </p:nvSpPr>
        <p:spPr>
          <a:xfrm>
            <a:off x="90280" y="4411577"/>
            <a:ext cx="580651" cy="2376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600" b="1" dirty="0"/>
              <a:t>Equipo Titular Entrante</a:t>
            </a:r>
            <a:endParaRPr lang="es-PE" sz="1600" b="1" dirty="0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EAE3259-6045-D47F-605B-BC3EEEF76FFD}"/>
              </a:ext>
            </a:extLst>
          </p:cNvPr>
          <p:cNvSpPr/>
          <p:nvPr/>
        </p:nvSpPr>
        <p:spPr>
          <a:xfrm>
            <a:off x="10633906" y="4413534"/>
            <a:ext cx="642730" cy="500933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05</a:t>
            </a:r>
            <a:endParaRPr lang="es-PE" sz="1600" b="1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F11B20C-8311-8D37-5220-8F01B99E11F2}"/>
              </a:ext>
            </a:extLst>
          </p:cNvPr>
          <p:cNvSpPr txBox="1"/>
          <p:nvPr/>
        </p:nvSpPr>
        <p:spPr>
          <a:xfrm>
            <a:off x="7058928" y="1297035"/>
            <a:ext cx="48320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s-ES" sz="1050" dirty="0"/>
              <a:t>Fecha de elecciones municipales generales: 1° domingo de octubre</a:t>
            </a:r>
          </a:p>
          <a:p>
            <a:pPr marL="228600" indent="-228600">
              <a:buFontTx/>
              <a:buAutoNum type="arabicParenBoth"/>
            </a:pPr>
            <a:r>
              <a:rPr lang="es-ES" sz="1050" dirty="0"/>
              <a:t>Ejemplo: Se estima como fecha de proclamación de resultados el mié. 30 de nov</a:t>
            </a:r>
          </a:p>
          <a:p>
            <a:pPr marL="228600" indent="-228600">
              <a:buFontTx/>
              <a:buAutoNum type="arabicParenBoth"/>
            </a:pPr>
            <a:r>
              <a:rPr lang="es-MX" sz="1050" dirty="0"/>
              <a:t>Se considera feriado Lunes 26 y Viernes 30 de Diciembre de 2022</a:t>
            </a:r>
            <a:endParaRPr lang="es-ES" sz="105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DF69F59-2F31-93E6-F9F3-DE6B4B9ECAF4}"/>
              </a:ext>
            </a:extLst>
          </p:cNvPr>
          <p:cNvSpPr/>
          <p:nvPr/>
        </p:nvSpPr>
        <p:spPr>
          <a:xfrm>
            <a:off x="639536" y="884355"/>
            <a:ext cx="11285884" cy="334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HITOS Y PLAZOS DEL PROCESO DE TRANSFERENCIA DE GESTION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48F6AED2-464F-0DF8-C674-9C262098FE84}"/>
              </a:ext>
            </a:extLst>
          </p:cNvPr>
          <p:cNvGrpSpPr/>
          <p:nvPr/>
        </p:nvGrpSpPr>
        <p:grpSpPr>
          <a:xfrm>
            <a:off x="9066154" y="2046919"/>
            <a:ext cx="1127780" cy="1983106"/>
            <a:chOff x="8665104" y="1774205"/>
            <a:chExt cx="1127780" cy="1983106"/>
          </a:xfrm>
        </p:grpSpPr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944E1558-73B9-489C-D71A-13B23AF4B6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8994" y="2381650"/>
              <a:ext cx="8741" cy="137566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E0971539-5297-8BF5-40DA-30A30AD12229}"/>
                </a:ext>
              </a:extLst>
            </p:cNvPr>
            <p:cNvSpPr/>
            <p:nvPr/>
          </p:nvSpPr>
          <p:spPr>
            <a:xfrm>
              <a:off x="8907629" y="2721807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b="1" dirty="0"/>
                <a:t>31</a:t>
              </a:r>
              <a:endParaRPr lang="es-PE" sz="1600" b="1" dirty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FF913FF1-1939-E5D6-55BD-65C3916DD4AD}"/>
                </a:ext>
              </a:extLst>
            </p:cNvPr>
            <p:cNvSpPr/>
            <p:nvPr/>
          </p:nvSpPr>
          <p:spPr>
            <a:xfrm>
              <a:off x="8665104" y="1774205"/>
              <a:ext cx="1127780" cy="64791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latin typeface="Bahnschrift" panose="020B0502040204020203" pitchFamily="34" charset="0"/>
                </a:rPr>
                <a:t>Ultimo día de Gestión</a:t>
              </a: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4F0DBA9A-E01A-6124-9124-D50B3854F1DC}"/>
              </a:ext>
            </a:extLst>
          </p:cNvPr>
          <p:cNvSpPr/>
          <p:nvPr/>
        </p:nvSpPr>
        <p:spPr>
          <a:xfrm>
            <a:off x="7126750" y="4446717"/>
            <a:ext cx="642730" cy="50093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28</a:t>
            </a:r>
            <a:endParaRPr lang="es-PE" sz="1600" b="1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AB9B91FF-353C-E7A4-0C57-58C5EEE85353}"/>
              </a:ext>
            </a:extLst>
          </p:cNvPr>
          <p:cNvSpPr/>
          <p:nvPr/>
        </p:nvSpPr>
        <p:spPr>
          <a:xfrm>
            <a:off x="1007160" y="1337741"/>
            <a:ext cx="1457674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D.016-2022-CG/PREVI. Sexta </a:t>
            </a:r>
            <a:r>
              <a:rPr lang="es-MX" sz="900" dirty="0" err="1">
                <a:solidFill>
                  <a:schemeClr val="tx1"/>
                </a:solidFill>
                <a:latin typeface="Bahnschrift" panose="020B0502040204020203" pitchFamily="34" charset="0"/>
              </a:rPr>
              <a:t>Dis</a:t>
            </a:r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. Complem. Transitoria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D84E908-E8BE-C817-B675-4D25F9E0A0D5}"/>
              </a:ext>
            </a:extLst>
          </p:cNvPr>
          <p:cNvSpPr/>
          <p:nvPr/>
        </p:nvSpPr>
        <p:spPr>
          <a:xfrm>
            <a:off x="2625314" y="5954711"/>
            <a:ext cx="1260000" cy="659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3 días hábiles siguientes a la proclamación de resultados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1E84DE5A-31EF-20E3-48D3-8C2F0D6EBC9C}"/>
              </a:ext>
            </a:extLst>
          </p:cNvPr>
          <p:cNvGrpSpPr/>
          <p:nvPr/>
        </p:nvGrpSpPr>
        <p:grpSpPr>
          <a:xfrm>
            <a:off x="4365254" y="4030025"/>
            <a:ext cx="642730" cy="1192130"/>
            <a:chOff x="2946201" y="3846085"/>
            <a:chExt cx="642730" cy="1192130"/>
          </a:xfrm>
        </p:grpSpPr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79800E1D-F070-22DC-18E8-7F71E39618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751" y="3846085"/>
              <a:ext cx="1" cy="11171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1CAC20DB-43FC-9E0B-74E8-D1C032C279C5}"/>
                </a:ext>
              </a:extLst>
            </p:cNvPr>
            <p:cNvSpPr/>
            <p:nvPr/>
          </p:nvSpPr>
          <p:spPr>
            <a:xfrm>
              <a:off x="2946201" y="4221552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b="1" dirty="0"/>
                <a:t>13</a:t>
              </a:r>
              <a:endParaRPr lang="es-PE" sz="1600" b="1" dirty="0"/>
            </a:p>
          </p:txBody>
        </p:sp>
        <p:sp>
          <p:nvSpPr>
            <p:cNvPr id="63" name="Diagrama de flujo: conector 62">
              <a:extLst>
                <a:ext uri="{FF2B5EF4-FFF2-40B4-BE49-F238E27FC236}">
                  <a16:creationId xmlns:a16="http://schemas.microsoft.com/office/drawing/2014/main" id="{74E6126A-0C39-2DE1-0BAE-AFDD6B1B36B0}"/>
                </a:ext>
              </a:extLst>
            </p:cNvPr>
            <p:cNvSpPr/>
            <p:nvPr/>
          </p:nvSpPr>
          <p:spPr>
            <a:xfrm rot="10800000">
              <a:off x="3170474" y="4855335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</p:grp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EBC4AAB-FC61-0613-E85D-E8704AD0FC6C}"/>
              </a:ext>
            </a:extLst>
          </p:cNvPr>
          <p:cNvSpPr/>
          <p:nvPr/>
        </p:nvSpPr>
        <p:spPr>
          <a:xfrm>
            <a:off x="4939731" y="1335060"/>
            <a:ext cx="1458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1 día hábil anterior a la firma del Acta TG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7CE621E-5634-4692-499C-2A1B0ADEE9B0}"/>
              </a:ext>
            </a:extLst>
          </p:cNvPr>
          <p:cNvSpPr/>
          <p:nvPr/>
        </p:nvSpPr>
        <p:spPr>
          <a:xfrm>
            <a:off x="6846907" y="5954711"/>
            <a:ext cx="1188000" cy="6596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2 días hábiles anteriores a la instalación de la nueva autoridad</a:t>
            </a:r>
            <a:endParaRPr lang="es-PE" sz="9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3E28A0E4-9BA9-9D8D-922A-24730F5FE2DF}"/>
              </a:ext>
            </a:extLst>
          </p:cNvPr>
          <p:cNvGrpSpPr/>
          <p:nvPr/>
        </p:nvGrpSpPr>
        <p:grpSpPr>
          <a:xfrm>
            <a:off x="8721381" y="4053953"/>
            <a:ext cx="642730" cy="1192130"/>
            <a:chOff x="2946201" y="3846085"/>
            <a:chExt cx="642730" cy="1192130"/>
          </a:xfrm>
        </p:grpSpPr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88322967-0ED7-F108-F808-21735AE054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9751" y="3846085"/>
              <a:ext cx="1" cy="1117121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3E7094D6-94C8-41C3-0C24-2B01DA9EB601}"/>
                </a:ext>
              </a:extLst>
            </p:cNvPr>
            <p:cNvSpPr/>
            <p:nvPr/>
          </p:nvSpPr>
          <p:spPr>
            <a:xfrm>
              <a:off x="2946201" y="4221552"/>
              <a:ext cx="642730" cy="500933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b="1" dirty="0"/>
                <a:t>29</a:t>
              </a:r>
              <a:endParaRPr lang="es-PE" sz="1600" b="1" dirty="0"/>
            </a:p>
          </p:txBody>
        </p:sp>
        <p:sp>
          <p:nvSpPr>
            <p:cNvPr id="79" name="Diagrama de flujo: conector 78">
              <a:extLst>
                <a:ext uri="{FF2B5EF4-FFF2-40B4-BE49-F238E27FC236}">
                  <a16:creationId xmlns:a16="http://schemas.microsoft.com/office/drawing/2014/main" id="{C4D7DB4F-9F91-6874-D5FD-2D6CDC1B3445}"/>
                </a:ext>
              </a:extLst>
            </p:cNvPr>
            <p:cNvSpPr/>
            <p:nvPr/>
          </p:nvSpPr>
          <p:spPr>
            <a:xfrm rot="10800000">
              <a:off x="3170474" y="4855335"/>
              <a:ext cx="210514" cy="182880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/>
            </a:p>
          </p:txBody>
        </p:sp>
      </p:grpSp>
      <p:sp>
        <p:nvSpPr>
          <p:cNvPr id="81" name="Rectángulo 80">
            <a:extLst>
              <a:ext uri="{FF2B5EF4-FFF2-40B4-BE49-F238E27FC236}">
                <a16:creationId xmlns:a16="http://schemas.microsoft.com/office/drawing/2014/main" id="{E15E5D00-51AE-9291-6929-743AC8FD4368}"/>
              </a:ext>
            </a:extLst>
          </p:cNvPr>
          <p:cNvSpPr/>
          <p:nvPr/>
        </p:nvSpPr>
        <p:spPr>
          <a:xfrm>
            <a:off x="8650350" y="5955525"/>
            <a:ext cx="1188000" cy="65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1 día hábil siguiente a la firma del Acta de TG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31BAA89C-C316-8A21-2DDD-B14E3064E6D9}"/>
              </a:ext>
            </a:extLst>
          </p:cNvPr>
          <p:cNvSpPr/>
          <p:nvPr/>
        </p:nvSpPr>
        <p:spPr>
          <a:xfrm>
            <a:off x="10350566" y="5955525"/>
            <a:ext cx="1188000" cy="65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5 días hábiles siguientes a la firma del Acta de TG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B2693349-AB8B-4F5E-FE02-0BEC2481C359}"/>
              </a:ext>
            </a:extLst>
          </p:cNvPr>
          <p:cNvSpPr/>
          <p:nvPr/>
        </p:nvSpPr>
        <p:spPr>
          <a:xfrm>
            <a:off x="4289015" y="5955525"/>
            <a:ext cx="1440000" cy="65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  <a:latin typeface="Bahnschrift" panose="020B0502040204020203" pitchFamily="34" charset="0"/>
              </a:rPr>
              <a:t>Hasta 5 días hábiles siguientes a la designación del Equipo Titular Entrante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643EB80-5CA6-C63C-6F57-17C60942466D}"/>
              </a:ext>
            </a:extLst>
          </p:cNvPr>
          <p:cNvSpPr/>
          <p:nvPr/>
        </p:nvSpPr>
        <p:spPr>
          <a:xfrm>
            <a:off x="6719856" y="2034388"/>
            <a:ext cx="1447200" cy="64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/>
              <a:t>Firma del </a:t>
            </a:r>
          </a:p>
          <a:p>
            <a:pPr algn="ctr"/>
            <a:r>
              <a:rPr lang="es-PE" sz="1600" b="1" dirty="0"/>
              <a:t>Acta de TG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828BAD-9B0E-98FD-253E-CAD8208FC478}"/>
              </a:ext>
            </a:extLst>
          </p:cNvPr>
          <p:cNvSpPr txBox="1"/>
          <p:nvPr/>
        </p:nvSpPr>
        <p:spPr>
          <a:xfrm>
            <a:off x="10087030" y="3289373"/>
            <a:ext cx="16075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050" dirty="0"/>
              <a:t>Informe de RCT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dirty="0"/>
              <a:t>Informe de TG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dirty="0"/>
              <a:t>Acta de TG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05DD243-4619-73AD-64EB-896C04614298}"/>
              </a:ext>
            </a:extLst>
          </p:cNvPr>
          <p:cNvSpPr/>
          <p:nvPr/>
        </p:nvSpPr>
        <p:spPr>
          <a:xfrm>
            <a:off x="4818337" y="1219084"/>
            <a:ext cx="1701914" cy="25624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135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E468C9-D693-B184-D814-D0AD46B6A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875413" y="3342817"/>
            <a:ext cx="1044117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Estructura</a:t>
            </a:r>
            <a:r>
              <a:rPr lang="es-ES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 del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Informe de Transferencia de Gestión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327BED-326C-4542-8855-4B981CBE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757" y="6332286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13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EE96AE3-2C35-4B01-8C71-233E74F9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" y="3570"/>
            <a:ext cx="12192000" cy="685443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B7E201-4E9D-6FD9-23AE-986BBC22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951" y="656107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/>
              <a:t>14</a:t>
            </a:fld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535AB9-2B04-0925-59E9-12D9F63DD997}"/>
              </a:ext>
            </a:extLst>
          </p:cNvPr>
          <p:cNvSpPr txBox="1"/>
          <p:nvPr/>
        </p:nvSpPr>
        <p:spPr>
          <a:xfrm>
            <a:off x="13500" y="5333859"/>
            <a:ext cx="286862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C00000"/>
                </a:solidFill>
              </a:rPr>
              <a:t>Anexo 4: ITG para empresas</a:t>
            </a:r>
          </a:p>
          <a:p>
            <a:r>
              <a:rPr lang="es-PE" sz="1400" b="1" dirty="0">
                <a:solidFill>
                  <a:srgbClr val="C00000"/>
                </a:solidFill>
              </a:rPr>
              <a:t>Anexo 5: ITG para Sociedades de Beneficencia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E303EA-B1AA-D8F9-340F-080E2FD28F42}"/>
              </a:ext>
            </a:extLst>
          </p:cNvPr>
          <p:cNvSpPr txBox="1"/>
          <p:nvPr/>
        </p:nvSpPr>
        <p:spPr>
          <a:xfrm>
            <a:off x="3200559" y="716846"/>
            <a:ext cx="806633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rgbClr val="2E7CAD"/>
                </a:solidFill>
                <a:latin typeface="Bahnschrift" panose="020B0502040204020203" pitchFamily="34" charset="0"/>
              </a:rPr>
              <a:t>Aplica para</a:t>
            </a:r>
          </a:p>
          <a:p>
            <a:pPr algn="ctr"/>
            <a:r>
              <a:rPr lang="es-PE" sz="1300" b="1" dirty="0">
                <a:solidFill>
                  <a:srgbClr val="2E7CAD"/>
                </a:solidFill>
                <a:latin typeface="Bahnschrift" panose="020B0502040204020203" pitchFamily="34" charset="0"/>
              </a:rPr>
              <a:t>Transferencia de Gestión sin pliego adscrito y empresa relacionada </a:t>
            </a:r>
          </a:p>
        </p:txBody>
      </p:sp>
      <p:sp>
        <p:nvSpPr>
          <p:cNvPr id="4" name="Google Shape;404;g103f918caea_0_89">
            <a:extLst>
              <a:ext uri="{FF2B5EF4-FFF2-40B4-BE49-F238E27FC236}">
                <a16:creationId xmlns:a16="http://schemas.microsoft.com/office/drawing/2014/main" id="{3B899F87-00C7-3F7D-9BC3-792EB7F998D3}"/>
              </a:ext>
            </a:extLst>
          </p:cNvPr>
          <p:cNvSpPr/>
          <p:nvPr/>
        </p:nvSpPr>
        <p:spPr>
          <a:xfrm>
            <a:off x="255176" y="2716279"/>
            <a:ext cx="2624104" cy="606299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latin typeface="Bahnschrift" panose="020B0502040204020203" pitchFamily="34" charset="0"/>
                <a:ea typeface="Calibri"/>
                <a:cs typeface="Calibri"/>
                <a:sym typeface="Calibri"/>
              </a:rPr>
              <a:t>Para Entidades</a:t>
            </a:r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BBC8BB-CA74-634F-0856-BDAC520EC2B8}"/>
              </a:ext>
            </a:extLst>
          </p:cNvPr>
          <p:cNvSpPr txBox="1"/>
          <p:nvPr/>
        </p:nvSpPr>
        <p:spPr>
          <a:xfrm>
            <a:off x="2088145" y="54831"/>
            <a:ext cx="914064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b="1" dirty="0"/>
              <a:t>Estructura del Informe de Transferencia de Gestión </a:t>
            </a:r>
          </a:p>
          <a:p>
            <a:r>
              <a:rPr lang="es-PE" b="1" dirty="0">
                <a:solidFill>
                  <a:srgbClr val="C00000"/>
                </a:solidFill>
              </a:rPr>
              <a:t>(Anexo N°3 de la Directiva N°016-2022-CG/PREVI)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2D81318-1151-BA35-B821-6AF5880618C2}"/>
              </a:ext>
            </a:extLst>
          </p:cNvPr>
          <p:cNvSpPr txBox="1"/>
          <p:nvPr/>
        </p:nvSpPr>
        <p:spPr>
          <a:xfrm>
            <a:off x="3761802" y="2331412"/>
            <a:ext cx="625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Bahnschrift" panose="020B0502040204020203" pitchFamily="34" charset="0"/>
              </a:rPr>
              <a:t>Información General del Proceso de Transferencia de Gestión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245EFDB-BE55-1EC5-658E-CC04C35276FD}"/>
              </a:ext>
            </a:extLst>
          </p:cNvPr>
          <p:cNvSpPr txBox="1"/>
          <p:nvPr/>
        </p:nvSpPr>
        <p:spPr>
          <a:xfrm>
            <a:off x="3884631" y="2583124"/>
            <a:ext cx="3660724" cy="81964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2.1 Información General del Titular Saliente.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2.2 Información de los Titulares de los Pliegos, Empresas Relacionadas y Sociedades de Beneficencia.</a:t>
            </a:r>
          </a:p>
        </p:txBody>
      </p:sp>
      <p:sp>
        <p:nvSpPr>
          <p:cNvPr id="35" name="Google Shape;471;p28">
            <a:extLst>
              <a:ext uri="{FF2B5EF4-FFF2-40B4-BE49-F238E27FC236}">
                <a16:creationId xmlns:a16="http://schemas.microsoft.com/office/drawing/2014/main" id="{967785A6-0BDE-3288-C054-B7530BBB9363}"/>
              </a:ext>
            </a:extLst>
          </p:cNvPr>
          <p:cNvSpPr/>
          <p:nvPr/>
        </p:nvSpPr>
        <p:spPr>
          <a:xfrm>
            <a:off x="3162459" y="1204047"/>
            <a:ext cx="599344" cy="48810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ahnschrift" panose="020B0502040204020203" pitchFamily="34" charset="0"/>
              </a:rPr>
              <a:t>01</a:t>
            </a:r>
            <a:endParaRPr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Google Shape;471;p28">
            <a:extLst>
              <a:ext uri="{FF2B5EF4-FFF2-40B4-BE49-F238E27FC236}">
                <a16:creationId xmlns:a16="http://schemas.microsoft.com/office/drawing/2014/main" id="{447B928A-100D-595B-9BC7-9EFE0DC6B53C}"/>
              </a:ext>
            </a:extLst>
          </p:cNvPr>
          <p:cNvSpPr/>
          <p:nvPr/>
        </p:nvSpPr>
        <p:spPr>
          <a:xfrm>
            <a:off x="3162459" y="2326521"/>
            <a:ext cx="599344" cy="502323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ahnschrift" panose="020B0502040204020203" pitchFamily="34" charset="0"/>
              </a:rPr>
              <a:t>02</a:t>
            </a:r>
            <a:endParaRPr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Google Shape;471;p28">
            <a:extLst>
              <a:ext uri="{FF2B5EF4-FFF2-40B4-BE49-F238E27FC236}">
                <a16:creationId xmlns:a16="http://schemas.microsoft.com/office/drawing/2014/main" id="{59CC5D6C-1FE6-D75C-D519-7F76EF56C2C7}"/>
              </a:ext>
            </a:extLst>
          </p:cNvPr>
          <p:cNvSpPr/>
          <p:nvPr/>
        </p:nvSpPr>
        <p:spPr>
          <a:xfrm>
            <a:off x="3210663" y="4932798"/>
            <a:ext cx="599344" cy="4813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ahnschrift" panose="020B0502040204020203" pitchFamily="34" charset="0"/>
              </a:rPr>
              <a:t>04</a:t>
            </a:r>
            <a:endParaRPr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Google Shape;471;p28">
            <a:extLst>
              <a:ext uri="{FF2B5EF4-FFF2-40B4-BE49-F238E27FC236}">
                <a16:creationId xmlns:a16="http://schemas.microsoft.com/office/drawing/2014/main" id="{173C7F3B-FC1B-C726-BBDB-273B9D3853B4}"/>
              </a:ext>
            </a:extLst>
          </p:cNvPr>
          <p:cNvSpPr/>
          <p:nvPr/>
        </p:nvSpPr>
        <p:spPr>
          <a:xfrm>
            <a:off x="3162459" y="6151356"/>
            <a:ext cx="599344" cy="4580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ahnschrift" panose="020B0502040204020203" pitchFamily="34" charset="0"/>
              </a:rPr>
              <a:t>05</a:t>
            </a:r>
            <a:endParaRPr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B9AEC0-FF55-0ECD-6C2E-D8B8645D6D5F}"/>
              </a:ext>
            </a:extLst>
          </p:cNvPr>
          <p:cNvSpPr txBox="1"/>
          <p:nvPr/>
        </p:nvSpPr>
        <p:spPr>
          <a:xfrm>
            <a:off x="3761801" y="1207555"/>
            <a:ext cx="625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Bahnschrift" panose="020B0502040204020203" pitchFamily="34" charset="0"/>
              </a:rPr>
              <a:t>Resumen Ejecutivo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491C5E0-1A84-CEFE-97C7-4666B3236116}"/>
              </a:ext>
            </a:extLst>
          </p:cNvPr>
          <p:cNvSpPr txBox="1"/>
          <p:nvPr/>
        </p:nvSpPr>
        <p:spPr>
          <a:xfrm>
            <a:off x="3834881" y="4991056"/>
            <a:ext cx="625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Bahnschrift" panose="020B0502040204020203" pitchFamily="34" charset="0"/>
              </a:rPr>
              <a:t>Anexo A: Actas y documento del ETTS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D326E7B-6B9A-F23D-2EFA-CA89646E4798}"/>
              </a:ext>
            </a:extLst>
          </p:cNvPr>
          <p:cNvSpPr txBox="1"/>
          <p:nvPr/>
        </p:nvSpPr>
        <p:spPr>
          <a:xfrm>
            <a:off x="3884630" y="5269567"/>
            <a:ext cx="7746601" cy="81964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3.1 Documento de Conformación del ETTS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3.2 Acta de Instalación del ETTS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3.3 Acta de Instalación de la Comisión de Transferencia.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F3EAF11-A0CD-9735-C781-C799FCFE92F4}"/>
              </a:ext>
            </a:extLst>
          </p:cNvPr>
          <p:cNvSpPr txBox="1"/>
          <p:nvPr/>
        </p:nvSpPr>
        <p:spPr>
          <a:xfrm>
            <a:off x="3799125" y="6233977"/>
            <a:ext cx="7898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Bahnschrift" panose="020B0502040204020203" pitchFamily="34" charset="0"/>
              </a:rPr>
              <a:t>Anexo B: Informes de Rendición de Cuentas de Titulares</a:t>
            </a:r>
          </a:p>
          <a:p>
            <a:r>
              <a:rPr lang="es-PE" sz="1200" b="1" dirty="0">
                <a:latin typeface="Bahnschrift" panose="020B0502040204020203" pitchFamily="34" charset="0"/>
              </a:rPr>
              <a:t>(Ver Anexo N°6 de la Directiva N°016-2022-CG/PREVI)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B5986C4-17D0-FF74-B88E-22501ECE9EA1}"/>
              </a:ext>
            </a:extLst>
          </p:cNvPr>
          <p:cNvSpPr txBox="1"/>
          <p:nvPr/>
        </p:nvSpPr>
        <p:spPr>
          <a:xfrm>
            <a:off x="3838002" y="1439715"/>
            <a:ext cx="7793229" cy="81964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1.1 Naturaleza jurídica y base legal.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1.2 Finalidad y principios.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1.3. Síntesis de la gestión de la entidad.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ED003E0-E635-41AE-3107-49B16F5ABE80}"/>
              </a:ext>
            </a:extLst>
          </p:cNvPr>
          <p:cNvSpPr txBox="1"/>
          <p:nvPr/>
        </p:nvSpPr>
        <p:spPr>
          <a:xfrm>
            <a:off x="3761802" y="3542274"/>
            <a:ext cx="625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>
                <a:latin typeface="Bahnschrift" panose="020B0502040204020203" pitchFamily="34" charset="0"/>
              </a:rPr>
              <a:t>Sección Transferencia de Gestión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9BE0FBD-4DF0-E1DC-43FD-816D8538BE28}"/>
              </a:ext>
            </a:extLst>
          </p:cNvPr>
          <p:cNvSpPr txBox="1"/>
          <p:nvPr/>
        </p:nvSpPr>
        <p:spPr>
          <a:xfrm>
            <a:off x="3884630" y="3793986"/>
            <a:ext cx="4232221" cy="1073564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3.1 Asuntos de prioritaria atención de los sistemas administrativos.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3.2 Servicios básicos en locales.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3.3 Negociación colectiva</a:t>
            </a:r>
          </a:p>
        </p:txBody>
      </p:sp>
      <p:sp>
        <p:nvSpPr>
          <p:cNvPr id="57" name="Google Shape;471;p28">
            <a:extLst>
              <a:ext uri="{FF2B5EF4-FFF2-40B4-BE49-F238E27FC236}">
                <a16:creationId xmlns:a16="http://schemas.microsoft.com/office/drawing/2014/main" id="{A01F9E83-459B-22DB-8049-92C5F9014B01}"/>
              </a:ext>
            </a:extLst>
          </p:cNvPr>
          <p:cNvSpPr/>
          <p:nvPr/>
        </p:nvSpPr>
        <p:spPr>
          <a:xfrm>
            <a:off x="3162459" y="3537383"/>
            <a:ext cx="599344" cy="502323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  <a:latin typeface="Bahnschrift" panose="020B0502040204020203" pitchFamily="34" charset="0"/>
              </a:rPr>
              <a:t>03</a:t>
            </a:r>
            <a:endParaRPr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A70BA13-085C-3680-CF8A-EF2DE9E4D303}"/>
              </a:ext>
            </a:extLst>
          </p:cNvPr>
          <p:cNvSpPr txBox="1"/>
          <p:nvPr/>
        </p:nvSpPr>
        <p:spPr>
          <a:xfrm>
            <a:off x="8092159" y="3866098"/>
            <a:ext cx="3514380" cy="1253164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3.4 Instrumentos de gestión en proceso de elaboración o ejecución.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3.5 Conflictos sociales.</a:t>
            </a:r>
          </a:p>
          <a:p>
            <a:pPr>
              <a:lnSpc>
                <a:spcPct val="150000"/>
              </a:lnSpc>
            </a:pPr>
            <a:r>
              <a:rPr lang="es-ES" sz="2000" b="1" u="sng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3.6 Gestión documental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C2649F9-B9BE-5D7F-E046-DE2B8440AD8A}"/>
              </a:ext>
            </a:extLst>
          </p:cNvPr>
          <p:cNvSpPr txBox="1"/>
          <p:nvPr/>
        </p:nvSpPr>
        <p:spPr>
          <a:xfrm>
            <a:off x="7545355" y="2577255"/>
            <a:ext cx="4085876" cy="819648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2.3 Situación y Contexto de la Entidad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2.4 Resultados obtenidos por la Entidad al término de gestión.</a:t>
            </a:r>
          </a:p>
          <a:p>
            <a:pPr>
              <a:lnSpc>
                <a:spcPct val="150000"/>
              </a:lnSpc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2.5 Asuntos de prioritaria atención de la Entidad.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3748D82-B4D9-96AE-BFC1-1C5FA2E44C5E}"/>
              </a:ext>
            </a:extLst>
          </p:cNvPr>
          <p:cNvSpPr/>
          <p:nvPr/>
        </p:nvSpPr>
        <p:spPr>
          <a:xfrm>
            <a:off x="8027581" y="4752753"/>
            <a:ext cx="3115340" cy="4189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923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A65D0-90D4-F629-5BBA-28376D7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7D432-E9FF-465D-A965-D0D08FE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15</a:t>
            </a:fld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D0D28DB-0297-EFCB-AA96-4F10A90CE349}"/>
              </a:ext>
            </a:extLst>
          </p:cNvPr>
          <p:cNvSpPr txBox="1"/>
          <p:nvPr/>
        </p:nvSpPr>
        <p:spPr>
          <a:xfrm>
            <a:off x="626510" y="2941811"/>
            <a:ext cx="10581068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Gestión Documental</a:t>
            </a:r>
            <a:endParaRPr lang="es-PE" sz="2400" b="1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Información del Archivo General de la Nación-Gestión Documental</a:t>
            </a:r>
            <a:endParaRPr lang="es-PE" sz="4000" b="1" dirty="0">
              <a:highlight>
                <a:srgbClr val="FFFF00"/>
              </a:highlight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3874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154125"/>
            <a:ext cx="66032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Administrativo de Defensa Jurídica del Estado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16</a:t>
            </a:fld>
            <a:endParaRPr lang="es-PE" dirty="0">
              <a:latin typeface="Bahnschrift" panose="020B0502040204020203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491627-5382-6F0B-6278-F76A46310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05572"/>
              </p:ext>
            </p:extLst>
          </p:nvPr>
        </p:nvGraphicFramePr>
        <p:xfrm>
          <a:off x="340241" y="1146130"/>
          <a:ext cx="11525694" cy="5252961"/>
        </p:xfrm>
        <a:graphic>
          <a:graphicData uri="http://schemas.openxmlformats.org/drawingml/2006/table">
            <a:tbl>
              <a:tblPr firstRow="1" firstCol="1" bandRow="1"/>
              <a:tblGrid>
                <a:gridCol w="883386">
                  <a:extLst>
                    <a:ext uri="{9D8B030D-6E8A-4147-A177-3AD203B41FA5}">
                      <a16:colId xmlns:a16="http://schemas.microsoft.com/office/drawing/2014/main" val="629882389"/>
                    </a:ext>
                  </a:extLst>
                </a:gridCol>
                <a:gridCol w="7347533">
                  <a:extLst>
                    <a:ext uri="{9D8B030D-6E8A-4147-A177-3AD203B41FA5}">
                      <a16:colId xmlns:a16="http://schemas.microsoft.com/office/drawing/2014/main" val="2888862130"/>
                    </a:ext>
                  </a:extLst>
                </a:gridCol>
                <a:gridCol w="1801830">
                  <a:extLst>
                    <a:ext uri="{9D8B030D-6E8A-4147-A177-3AD203B41FA5}">
                      <a16:colId xmlns:a16="http://schemas.microsoft.com/office/drawing/2014/main" val="4090577847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291940334"/>
                    </a:ext>
                  </a:extLst>
                </a:gridCol>
              </a:tblGrid>
              <a:tr h="244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ARCHIVO GENERAL DE LA NACIÓN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000" b="1" dirty="0">
                          <a:solidFill>
                            <a:srgbClr val="FFFFFF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NIVEL DE APLICATIVO 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33577"/>
                  </a:ext>
                </a:extLst>
              </a:tr>
              <a:tr h="55558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PLIEGO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EJECUTORA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41093"/>
                  </a:ext>
                </a:extLst>
              </a:tr>
              <a:tr h="130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SISTEMA DE TRÁMITE DE LA ENTIDAD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39346"/>
                  </a:ext>
                </a:extLst>
              </a:tr>
              <a:tr h="649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3.6.2.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NORMATIVOS VIGENTES DE LOS PROCESOS DEL SISTEMA DE TRÁMITE DOCUMENTARIO,, SISTEMA DE ARCHIVOS Y SISTEMA DE GESTIÓN DOCUMENTAL DE LA ENTIDAD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713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ANEXOS PARA GOBIERNO REGIONAL, LOCAL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000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860131"/>
                  </a:ext>
                </a:extLst>
              </a:tr>
              <a:tr h="575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CUMPLIMIENTO NORMATIVO Y ACTIVIDADES DE LA ENTIDAD EN EL MARCO DEL SISTEMA NACIONAL DE ARCHIVOS PARA GOBIERNO NACIONAL, REGIONAL Y LOCAL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026847"/>
                  </a:ext>
                </a:extLst>
              </a:tr>
              <a:tr h="531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s-PE" sz="1400" b="1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+mn-ea"/>
                          <a:cs typeface="Times New Roman" panose="02020603050405020304" pitchFamily="18" charset="0"/>
                        </a:rPr>
                        <a:t>DOCUMENTOS QUE SE CUSTODIAN EN LOS ARCHIVOS QUE INTEGRAN EL SISTEMA DE ARCHIVOS DE LA ENTIDAD PARA GOBIERNO NACIONAL, REGIONAL Y LOCAL</a:t>
                      </a: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5279"/>
                  </a:ext>
                </a:extLst>
              </a:tr>
              <a:tr h="5316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ANEXOS ÚNICAMENTE PARA EL GOBIERNO REGIONAL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223844"/>
                  </a:ext>
                </a:extLst>
              </a:tr>
              <a:tr h="531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+mn-ea"/>
                          <a:cs typeface="Times New Roman" panose="02020603050405020304" pitchFamily="18" charset="0"/>
                        </a:rPr>
                        <a:t>CUMPLIMIENTO NORMATIVO Y ACTIVIDADES DEL ARCHIVO REGIONAL EN EL MARCO DEL SISTEMA NACIONAL DE ARCHIVOS</a:t>
                      </a: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126405"/>
                  </a:ext>
                </a:extLst>
              </a:tr>
              <a:tr h="531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Segoe UI Light (Cuerpo)"/>
                          <a:ea typeface="+mn-ea"/>
                          <a:cs typeface="Times New Roman" panose="02020603050405020304" pitchFamily="18" charset="0"/>
                        </a:rPr>
                        <a:t>DOCUMENTOS QUE CUSTODIA EL ARCHIVO REGIONAL QUE INTEGRA EL SISTEMA NACIONAL DE ARCHIVOS (SOLO PARA GOBIERNOS REGIONALES)</a:t>
                      </a:r>
                      <a:endParaRPr lang="es-PE" sz="1400" b="1" kern="1200" dirty="0">
                        <a:solidFill>
                          <a:schemeClr val="tx1"/>
                        </a:solidFill>
                        <a:effectLst/>
                        <a:latin typeface="Segoe UI Light (Cuerpo)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  <a:latin typeface="Segoe UI Light (Cuerpo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400" dirty="0">
                        <a:effectLst/>
                        <a:latin typeface="Segoe UI Light (Cuerpo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3400"/>
                  </a:ext>
                </a:extLst>
              </a:tr>
            </a:tbl>
          </a:graphicData>
        </a:graphic>
      </p:graphicFrame>
      <p:sp>
        <p:nvSpPr>
          <p:cNvPr id="4" name="CuadroTexto 48">
            <a:extLst>
              <a:ext uri="{FF2B5EF4-FFF2-40B4-BE49-F238E27FC236}">
                <a16:creationId xmlns:a16="http://schemas.microsoft.com/office/drawing/2014/main" id="{1434E041-CED3-FD98-C25B-9A9F390CAF81}"/>
              </a:ext>
            </a:extLst>
          </p:cNvPr>
          <p:cNvSpPr txBox="1"/>
          <p:nvPr/>
        </p:nvSpPr>
        <p:spPr>
          <a:xfrm>
            <a:off x="340241" y="596105"/>
            <a:ext cx="78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Información del Sistema Administrativo y su listado de anexos</a:t>
            </a:r>
            <a:endParaRPr lang="es-PE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5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762945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Gestión Documental-Archivo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17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13" name="CuadroTexto 48">
            <a:extLst>
              <a:ext uri="{FF2B5EF4-FFF2-40B4-BE49-F238E27FC236}">
                <a16:creationId xmlns:a16="http://schemas.microsoft.com/office/drawing/2014/main" id="{752D6F66-71E6-4F01-B2C3-0A5744466309}"/>
              </a:ext>
            </a:extLst>
          </p:cNvPr>
          <p:cNvSpPr txBox="1"/>
          <p:nvPr/>
        </p:nvSpPr>
        <p:spPr>
          <a:xfrm>
            <a:off x="325049" y="1497176"/>
            <a:ext cx="7915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1600" dirty="0">
                <a:latin typeface="Bahnschrift" panose="020B0502040204020203" pitchFamily="34" charset="0"/>
              </a:rPr>
              <a:t>3.6 Gestión Documental –ARCHIVO GENERAL DE LA NACIÓN</a:t>
            </a:r>
            <a:endParaRPr lang="es-PE" sz="1600" dirty="0">
              <a:latin typeface="Bahnschrift" panose="020B0502040204020203" pitchFamily="34" charset="0"/>
            </a:endParaRPr>
          </a:p>
        </p:txBody>
      </p:sp>
      <p:sp>
        <p:nvSpPr>
          <p:cNvPr id="7" name="CuadroTexto 48">
            <a:extLst>
              <a:ext uri="{FF2B5EF4-FFF2-40B4-BE49-F238E27FC236}">
                <a16:creationId xmlns:a16="http://schemas.microsoft.com/office/drawing/2014/main" id="{514E72C6-681D-4EC1-8FAE-0ABFF342BF45}"/>
              </a:ext>
            </a:extLst>
          </p:cNvPr>
          <p:cNvSpPr txBox="1"/>
          <p:nvPr/>
        </p:nvSpPr>
        <p:spPr>
          <a:xfrm>
            <a:off x="126824" y="952481"/>
            <a:ext cx="867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Cuadro Resumen del Informe (registrado directamente en el aplicativo)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9A4CD4-D435-FB9D-6B5A-7B7CBCD57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04" t="27282" r="8021" b="7249"/>
          <a:stretch/>
        </p:blipFill>
        <p:spPr>
          <a:xfrm>
            <a:off x="1651629" y="2082216"/>
            <a:ext cx="6589122" cy="46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2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66032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Archivo General de la Nación – Gestión Documental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774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18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13" name="CuadroTexto 48">
            <a:extLst>
              <a:ext uri="{FF2B5EF4-FFF2-40B4-BE49-F238E27FC236}">
                <a16:creationId xmlns:a16="http://schemas.microsoft.com/office/drawing/2014/main" id="{752D6F66-71E6-4F01-B2C3-0A5744466309}"/>
              </a:ext>
            </a:extLst>
          </p:cNvPr>
          <p:cNvSpPr txBox="1"/>
          <p:nvPr/>
        </p:nvSpPr>
        <p:spPr>
          <a:xfrm>
            <a:off x="56707" y="1143522"/>
            <a:ext cx="1207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1600" dirty="0">
                <a:latin typeface="Bahnschrift" panose="020B0502040204020203" pitchFamily="34" charset="0"/>
              </a:rPr>
              <a:t>Anexo 2.1 Cumplimiento Normativo y Actividades de la entidad en el Marco del Sistema Nacional de Archivos (Gobierno Regional y Gobierno Local </a:t>
            </a:r>
            <a:endParaRPr lang="es-PE" sz="1600" dirty="0">
              <a:latin typeface="Bahnschrift" panose="020B0502040204020203" pitchFamily="34" charset="0"/>
            </a:endParaRPr>
          </a:p>
        </p:txBody>
      </p:sp>
      <p:sp>
        <p:nvSpPr>
          <p:cNvPr id="10" name="CuadroTexto 48">
            <a:extLst>
              <a:ext uri="{FF2B5EF4-FFF2-40B4-BE49-F238E27FC236}">
                <a16:creationId xmlns:a16="http://schemas.microsoft.com/office/drawing/2014/main" id="{95FE99D4-02AB-4FA5-AFA3-CF9857D38185}"/>
              </a:ext>
            </a:extLst>
          </p:cNvPr>
          <p:cNvSpPr txBox="1"/>
          <p:nvPr/>
        </p:nvSpPr>
        <p:spPr>
          <a:xfrm>
            <a:off x="0" y="630931"/>
            <a:ext cx="366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Anexos (Formatos Excel)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B1CB5D-17F9-01A9-69BE-F08055FA1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" t="34202" r="48635" b="13643"/>
          <a:stretch/>
        </p:blipFill>
        <p:spPr>
          <a:xfrm>
            <a:off x="127591" y="2012184"/>
            <a:ext cx="6160297" cy="44156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BE732B-C31F-B0A6-ED87-8136B7A171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" t="33467" r="49244" b="12867"/>
          <a:stretch/>
        </p:blipFill>
        <p:spPr>
          <a:xfrm>
            <a:off x="6305358" y="2005942"/>
            <a:ext cx="5869172" cy="44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8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66032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Archivo General de la Nación – Gestión Documental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774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19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13" name="CuadroTexto 48">
            <a:extLst>
              <a:ext uri="{FF2B5EF4-FFF2-40B4-BE49-F238E27FC236}">
                <a16:creationId xmlns:a16="http://schemas.microsoft.com/office/drawing/2014/main" id="{752D6F66-71E6-4F01-B2C3-0A5744466309}"/>
              </a:ext>
            </a:extLst>
          </p:cNvPr>
          <p:cNvSpPr txBox="1"/>
          <p:nvPr/>
        </p:nvSpPr>
        <p:spPr>
          <a:xfrm>
            <a:off x="0" y="1073203"/>
            <a:ext cx="117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1600" dirty="0">
                <a:latin typeface="Bahnschrift" panose="020B0502040204020203" pitchFamily="34" charset="0"/>
              </a:rPr>
              <a:t>Anexo 3.1 Documentos que custodian en los archivos que integran el Sistema de Archivos de la entidad para Gobierno Regional y Local</a:t>
            </a:r>
            <a:endParaRPr lang="es-PE" sz="1600" dirty="0">
              <a:latin typeface="Bahnschrift" panose="020B0502040204020203" pitchFamily="34" charset="0"/>
            </a:endParaRPr>
          </a:p>
        </p:txBody>
      </p:sp>
      <p:sp>
        <p:nvSpPr>
          <p:cNvPr id="10" name="CuadroTexto 48">
            <a:extLst>
              <a:ext uri="{FF2B5EF4-FFF2-40B4-BE49-F238E27FC236}">
                <a16:creationId xmlns:a16="http://schemas.microsoft.com/office/drawing/2014/main" id="{95FE99D4-02AB-4FA5-AFA3-CF9857D38185}"/>
              </a:ext>
            </a:extLst>
          </p:cNvPr>
          <p:cNvSpPr txBox="1"/>
          <p:nvPr/>
        </p:nvSpPr>
        <p:spPr>
          <a:xfrm>
            <a:off x="78474" y="615660"/>
            <a:ext cx="366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Anexos (Formatos Excel)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F21DC8-FC24-33EA-8BBB-83B096EF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7" t="33466" r="47936" b="11079"/>
          <a:stretch/>
        </p:blipFill>
        <p:spPr>
          <a:xfrm>
            <a:off x="2082209" y="1715410"/>
            <a:ext cx="7899991" cy="50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A65D0-90D4-F629-5BBA-28376D7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7D432-E9FF-465D-A965-D0D08FE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2</a:t>
            </a:fld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D0D28DB-0297-EFCB-AA96-4F10A90CE349}"/>
              </a:ext>
            </a:extLst>
          </p:cNvPr>
          <p:cNvSpPr txBox="1"/>
          <p:nvPr/>
        </p:nvSpPr>
        <p:spPr>
          <a:xfrm>
            <a:off x="246649" y="1726718"/>
            <a:ext cx="10647738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Finalidad</a:t>
            </a: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Secciones</a:t>
            </a: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 del informe de RCT y TG</a:t>
            </a:r>
            <a:endParaRPr lang="es-MX" sz="2800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Hitos</a:t>
            </a: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 de la RCT y TG</a:t>
            </a:r>
            <a:endParaRPr lang="es-MX" sz="2800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Estructura de</a:t>
            </a: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l </a:t>
            </a: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Informe</a:t>
            </a: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 RCT y TG</a:t>
            </a:r>
            <a:endParaRPr lang="es-MX" sz="2800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Formato Específico </a:t>
            </a:r>
            <a:r>
              <a:rPr lang="es-MX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del Sistema Administrativo</a:t>
            </a:r>
          </a:p>
          <a:p>
            <a:pPr marL="742950" lvl="0" indent="-74295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US" sz="2800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Directorio</a:t>
            </a:r>
            <a:endParaRPr lang="es-MX" sz="2800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68472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66032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Archivo General de la Nación – Gestión Documental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774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20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13" name="CuadroTexto 48">
            <a:extLst>
              <a:ext uri="{FF2B5EF4-FFF2-40B4-BE49-F238E27FC236}">
                <a16:creationId xmlns:a16="http://schemas.microsoft.com/office/drawing/2014/main" id="{752D6F66-71E6-4F01-B2C3-0A5744466309}"/>
              </a:ext>
            </a:extLst>
          </p:cNvPr>
          <p:cNvSpPr txBox="1"/>
          <p:nvPr/>
        </p:nvSpPr>
        <p:spPr>
          <a:xfrm>
            <a:off x="0" y="1073203"/>
            <a:ext cx="117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1600" dirty="0">
                <a:latin typeface="Bahnschrift" panose="020B0502040204020203" pitchFamily="34" charset="0"/>
              </a:rPr>
              <a:t>Anexo 2.2.- Cumplimiento Normativo y Actividades de la entidad en el Marco del Sistema Nacional de Archivos </a:t>
            </a:r>
          </a:p>
          <a:p>
            <a:pPr algn="l"/>
            <a:r>
              <a:rPr lang="es-ES" sz="1600" dirty="0">
                <a:solidFill>
                  <a:srgbClr val="0070C0"/>
                </a:solidFill>
                <a:latin typeface="Bahnschrift" panose="020B0502040204020203" pitchFamily="34" charset="0"/>
              </a:rPr>
              <a:t>(ÚNICAMENTE Gobierno Regional)</a:t>
            </a:r>
            <a:endParaRPr lang="es-PE" sz="1600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CuadroTexto 48">
            <a:extLst>
              <a:ext uri="{FF2B5EF4-FFF2-40B4-BE49-F238E27FC236}">
                <a16:creationId xmlns:a16="http://schemas.microsoft.com/office/drawing/2014/main" id="{95FE99D4-02AB-4FA5-AFA3-CF9857D38185}"/>
              </a:ext>
            </a:extLst>
          </p:cNvPr>
          <p:cNvSpPr txBox="1"/>
          <p:nvPr/>
        </p:nvSpPr>
        <p:spPr>
          <a:xfrm>
            <a:off x="78474" y="615660"/>
            <a:ext cx="366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Anexos (Formatos Excel)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4A67CD-6B93-7280-0900-9380EF6A1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8" t="33799" r="50000" b="11008"/>
          <a:stretch/>
        </p:blipFill>
        <p:spPr>
          <a:xfrm>
            <a:off x="78474" y="1715410"/>
            <a:ext cx="5819553" cy="48183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49DE7E-AF6E-7A5E-69BC-BB134957A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5" t="33799" r="50000" b="13798"/>
          <a:stretch/>
        </p:blipFill>
        <p:spPr>
          <a:xfrm>
            <a:off x="6096000" y="1657978"/>
            <a:ext cx="5734493" cy="48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66032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Archivo General de la Nación – Gestión Documental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3774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21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13" name="CuadroTexto 48">
            <a:extLst>
              <a:ext uri="{FF2B5EF4-FFF2-40B4-BE49-F238E27FC236}">
                <a16:creationId xmlns:a16="http://schemas.microsoft.com/office/drawing/2014/main" id="{752D6F66-71E6-4F01-B2C3-0A5744466309}"/>
              </a:ext>
            </a:extLst>
          </p:cNvPr>
          <p:cNvSpPr txBox="1"/>
          <p:nvPr/>
        </p:nvSpPr>
        <p:spPr>
          <a:xfrm>
            <a:off x="0" y="1073203"/>
            <a:ext cx="11773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1600" dirty="0">
                <a:latin typeface="Bahnschrift" panose="020B0502040204020203" pitchFamily="34" charset="0"/>
              </a:rPr>
              <a:t>Anexo 3.2.- Documentos que custodian en los archivos que integran el Sistema de Archivos</a:t>
            </a:r>
          </a:p>
          <a:p>
            <a:pPr algn="l"/>
            <a:r>
              <a:rPr lang="es-ES" sz="1600" dirty="0">
                <a:solidFill>
                  <a:srgbClr val="00B0F0"/>
                </a:solidFill>
                <a:latin typeface="Bahnschrift" panose="020B0502040204020203" pitchFamily="34" charset="0"/>
              </a:rPr>
              <a:t> (ÚNICAMENTE para Gobierno Regional)</a:t>
            </a:r>
            <a:endParaRPr lang="es-PE" sz="16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CuadroTexto 48">
            <a:extLst>
              <a:ext uri="{FF2B5EF4-FFF2-40B4-BE49-F238E27FC236}">
                <a16:creationId xmlns:a16="http://schemas.microsoft.com/office/drawing/2014/main" id="{95FE99D4-02AB-4FA5-AFA3-CF9857D38185}"/>
              </a:ext>
            </a:extLst>
          </p:cNvPr>
          <p:cNvSpPr txBox="1"/>
          <p:nvPr/>
        </p:nvSpPr>
        <p:spPr>
          <a:xfrm>
            <a:off x="78474" y="615660"/>
            <a:ext cx="366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Anexos (Formatos Excel)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08A9E5-205D-E14F-9193-6AFBA7BA2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2" t="34180" r="48459" b="12093"/>
          <a:stretch/>
        </p:blipFill>
        <p:spPr>
          <a:xfrm>
            <a:off x="1424763" y="1929161"/>
            <a:ext cx="7730388" cy="47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22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E27166-FB54-8FB6-54FF-33C44EA12EE3}"/>
              </a:ext>
            </a:extLst>
          </p:cNvPr>
          <p:cNvSpPr txBox="1"/>
          <p:nvPr/>
        </p:nvSpPr>
        <p:spPr>
          <a:xfrm>
            <a:off x="945772" y="1498478"/>
            <a:ext cx="10209908" cy="3704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Directiva N° 0016-2022-CG/PREVI 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u="none" strike="noStrike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“Rendición de Cuentas de Titulares y Transferencia de Gestión”</a:t>
            </a: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CONTRALORÍA N° 267-2022-CG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solidFill>
                  <a:srgbClr val="4471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INSTRUCTIVO PARA LLENADO DEL INFORME DE TRANSFERENCIA DE GESTIÓN DEL PUNTO 3.6 Y 6 - LOS ANEXOS (2 Y 3), CORRESPONDIENTE AL SISTEMA NACIONAL DE ARCHIVOS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3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23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7BF1AA-26BE-29F7-740C-9C0D8FE7E842}"/>
              </a:ext>
            </a:extLst>
          </p:cNvPr>
          <p:cNvSpPr txBox="1"/>
          <p:nvPr/>
        </p:nvSpPr>
        <p:spPr>
          <a:xfrm>
            <a:off x="945772" y="960232"/>
            <a:ext cx="10209908" cy="209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Previas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 es una Unidad de Conservación (o Archivamiento)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P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Corresponde al material adecuado en el que se ubican los documentos para su archivo y conservación, como cajas archivadoras (archiveras), archivadores, carpetas, sobres, estuches, legajos, paquetes u otros.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36D3AB-383D-6EF4-ABF2-42999730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5" y="2683865"/>
            <a:ext cx="5020376" cy="3855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CC397D-F18F-6753-58B4-618874F4E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148" y="2683865"/>
            <a:ext cx="5048955" cy="38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2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24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7BF1AA-26BE-29F7-740C-9C0D8FE7E842}"/>
              </a:ext>
            </a:extLst>
          </p:cNvPr>
          <p:cNvSpPr txBox="1"/>
          <p:nvPr/>
        </p:nvSpPr>
        <p:spPr>
          <a:xfrm>
            <a:off x="945772" y="960232"/>
            <a:ext cx="10209908" cy="8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Previas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1C5F76-64D9-0B6D-7F1D-D45F8F53C301}"/>
              </a:ext>
            </a:extLst>
          </p:cNvPr>
          <p:cNvSpPr txBox="1"/>
          <p:nvPr/>
        </p:nvSpPr>
        <p:spPr>
          <a:xfrm>
            <a:off x="784860" y="2252331"/>
            <a:ext cx="5311140" cy="23533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 es un fondo documental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todos los documentos producidos (emitidos y recibidos) en la Entidad Pública, por todas las unidades de organización (productores) en el ejercicio de sus funciones o en el desarrollo de sus actividades, estructurados de acuerdo a criterios orgánicos, funcionales o mixtos.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763536-097B-A043-5D2A-6781EDA9288C}"/>
              </a:ext>
            </a:extLst>
          </p:cNvPr>
          <p:cNvSpPr txBox="1"/>
          <p:nvPr/>
        </p:nvSpPr>
        <p:spPr>
          <a:xfrm>
            <a:off x="6488430" y="1829188"/>
            <a:ext cx="5311140" cy="39643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Presidencia del Consejo de Ministros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Justicia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 Regional de Lima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Provincial de Tarata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Distrital de San Antonio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 Activos Mineros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Nacional Mayor de San Marcos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Beneficencia de Lima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4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25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7BF1AA-26BE-29F7-740C-9C0D8FE7E842}"/>
              </a:ext>
            </a:extLst>
          </p:cNvPr>
          <p:cNvSpPr txBox="1"/>
          <p:nvPr/>
        </p:nvSpPr>
        <p:spPr>
          <a:xfrm>
            <a:off x="945772" y="960232"/>
            <a:ext cx="10209908" cy="8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Previas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162CEF-6198-8858-B298-E0207A0719E3}"/>
              </a:ext>
            </a:extLst>
          </p:cNvPr>
          <p:cNvSpPr txBox="1"/>
          <p:nvPr/>
        </p:nvSpPr>
        <p:spPr>
          <a:xfrm>
            <a:off x="392430" y="2047873"/>
            <a:ext cx="6096000" cy="20569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 es una sección (sección documental)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 de documentos que corresponden a la división de un fondo documental. Para la identificación de cada sección se toma en cuenta la unidad de organización o división funcional de la entidad pública sin mencionar el nivel jerárquico.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182A0-724D-EF2B-D022-3060A307253E}"/>
              </a:ext>
            </a:extLst>
          </p:cNvPr>
          <p:cNvSpPr txBox="1"/>
          <p:nvPr/>
        </p:nvSpPr>
        <p:spPr>
          <a:xfrm>
            <a:off x="6598920" y="2096973"/>
            <a:ext cx="4937760" cy="23685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Despacho Ministerial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Gabinete de Asesores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Planeamiento y Presupuesto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Oficina de Personal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Cobranzas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5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1" y="0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26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7BF1AA-26BE-29F7-740C-9C0D8FE7E842}"/>
              </a:ext>
            </a:extLst>
          </p:cNvPr>
          <p:cNvSpPr txBox="1"/>
          <p:nvPr/>
        </p:nvSpPr>
        <p:spPr>
          <a:xfrm>
            <a:off x="945772" y="960232"/>
            <a:ext cx="10209908" cy="8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Previas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EAF59E-AA20-F595-144B-804F7EB02D9C}"/>
              </a:ext>
            </a:extLst>
          </p:cNvPr>
          <p:cNvSpPr txBox="1"/>
          <p:nvPr/>
        </p:nvSpPr>
        <p:spPr>
          <a:xfrm>
            <a:off x="396240" y="1674204"/>
            <a:ext cx="6096000" cy="35387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 es una serie (serie documental) 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conjunto de documentos que poseen características comunes, producido por una unidad de organización en el ejercicio de sus actividades o funciones, regulado por una norma jurídica y/o procedimiento y que, por consiguiente, son archivados, clasificados y evaluados como unidad. El nombre de la serie es claro, conciso, de preferencia que sea irrepetible en otras series, salvo se precise ello en una norma o base legal. Evitar nombrar las series empleando únicamente el tipo documental, siglas o abreviaturas. 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7F71BE-A764-78F2-10AD-F06634E39468}"/>
              </a:ext>
            </a:extLst>
          </p:cNvPr>
          <p:cNvSpPr txBox="1"/>
          <p:nvPr/>
        </p:nvSpPr>
        <p:spPr>
          <a:xfrm>
            <a:off x="7041771" y="1637050"/>
            <a:ext cx="4999847" cy="42607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Ejemplos: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Resoluciones Ministeriales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Comprobantes de Pago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 Legales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Legajos de Personal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Licitaciones Públicas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Resoluciones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Correspondencia (oficios, cartas, memorandos, informes, notas, proveídos)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 de Ingreso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Mayores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8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1" y="0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27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7BF1AA-26BE-29F7-740C-9C0D8FE7E842}"/>
              </a:ext>
            </a:extLst>
          </p:cNvPr>
          <p:cNvSpPr txBox="1"/>
          <p:nvPr/>
        </p:nvSpPr>
        <p:spPr>
          <a:xfrm>
            <a:off x="945772" y="960232"/>
            <a:ext cx="10209908" cy="8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2629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Previas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893E1A-D36F-1D9C-E587-5EBF0B5A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" y="1379471"/>
            <a:ext cx="5544324" cy="49768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B70C02-FE0C-C460-BDBF-92279AC2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81" y="1379471"/>
            <a:ext cx="5534797" cy="4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8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28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E27166-FB54-8FB6-54FF-33C44EA12EE3}"/>
              </a:ext>
            </a:extLst>
          </p:cNvPr>
          <p:cNvSpPr txBox="1"/>
          <p:nvPr/>
        </p:nvSpPr>
        <p:spPr>
          <a:xfrm>
            <a:off x="793372" y="718474"/>
            <a:ext cx="1020990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b="1" dirty="0">
                <a:solidFill>
                  <a:srgbClr val="4471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DE RELLENAR PARA UNA ENTIDAD DE LOS 3 NIVELES DE GOBIERNO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EC58022-E07E-1682-0038-3487C2C0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89" y="1210886"/>
            <a:ext cx="9662672" cy="47717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122C96-620D-36B6-1C44-B3D891231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72" y="2231189"/>
            <a:ext cx="10903016" cy="37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29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A55AEEF-07E2-2C1C-1139-6B2AE872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940034"/>
            <a:ext cx="8518341" cy="56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A65D0-90D4-F629-5BBA-28376D7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7D432-E9FF-465D-A965-D0D08FE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3</a:t>
            </a:fld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D0D28DB-0297-EFCB-AA96-4F10A90CE349}"/>
              </a:ext>
            </a:extLst>
          </p:cNvPr>
          <p:cNvSpPr txBox="1"/>
          <p:nvPr/>
        </p:nvSpPr>
        <p:spPr>
          <a:xfrm>
            <a:off x="772131" y="4011735"/>
            <a:ext cx="1064773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Finalidad</a:t>
            </a:r>
            <a:endParaRPr lang="es-PE" sz="4000" b="1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9418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30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7A10F4-C707-D3E2-BA5F-CF5A9A57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37" y="940034"/>
            <a:ext cx="10168254" cy="43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1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31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19087F-ACA1-201E-D614-D494A2EC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2" y="718474"/>
            <a:ext cx="11053038" cy="5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32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2B35EC-A711-8165-B8E9-816CA6E47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2" y="718474"/>
            <a:ext cx="11013892" cy="5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52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33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FCE4ED-A575-979C-055C-20FB33970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1" y="940034"/>
            <a:ext cx="10656366" cy="48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06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34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470048-53A6-C54C-74DC-B521E9EAF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4"/>
          <a:stretch/>
        </p:blipFill>
        <p:spPr>
          <a:xfrm>
            <a:off x="783232" y="1295400"/>
            <a:ext cx="10710483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6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35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FF58D3-F476-4D50-48AB-882B2623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3" y="1051560"/>
            <a:ext cx="11657497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36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D99B9E-26F0-B90A-DDE1-9877B71A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76" y="1080759"/>
            <a:ext cx="11631648" cy="51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5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37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1A1AB-8F51-4AA6-7B8B-5A7B1B88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2" y="1052180"/>
            <a:ext cx="11237688" cy="48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0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38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44445-E929-81AD-23B7-06522593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38"/>
          <a:stretch/>
        </p:blipFill>
        <p:spPr>
          <a:xfrm>
            <a:off x="228600" y="718474"/>
            <a:ext cx="10957560" cy="5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39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C12A3C-7D47-46C2-211A-1D2AE54A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2" y="1052180"/>
            <a:ext cx="11237688" cy="48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088145" y="234156"/>
            <a:ext cx="909074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Finalidad de los procesos Rendición de Cuentas de Titulares (RCT) Y Transferencia de Gestión (TG)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2525B51-5C60-47DB-A931-29858170F393}"/>
              </a:ext>
            </a:extLst>
          </p:cNvPr>
          <p:cNvSpPr txBox="1"/>
          <p:nvPr/>
        </p:nvSpPr>
        <p:spPr>
          <a:xfrm>
            <a:off x="8285938" y="2862728"/>
            <a:ext cx="3392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Transparentar</a:t>
            </a:r>
            <a:r>
              <a:rPr lang="es-MX" sz="1500" dirty="0">
                <a:latin typeface="Bahnschrift" panose="020B0502040204020203" pitchFamily="34" charset="0"/>
              </a:rPr>
              <a:t> la prestación de los bienes y servicios públicos de acuerdo a la normativa aplicable para el ejercicio del control social.</a:t>
            </a:r>
            <a:endParaRPr lang="es-PE" sz="1500" dirty="0">
              <a:latin typeface="Bahnschrift" panose="020B0502040204020203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6497AA1-F426-4FCE-BD83-E57F382F88A5}"/>
              </a:ext>
            </a:extLst>
          </p:cNvPr>
          <p:cNvSpPr txBox="1"/>
          <p:nvPr/>
        </p:nvSpPr>
        <p:spPr>
          <a:xfrm>
            <a:off x="533586" y="1853369"/>
            <a:ext cx="3393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/>
            </a:lvl1pPr>
          </a:lstStyle>
          <a:p>
            <a:pPr algn="just"/>
            <a:r>
              <a:rPr lang="es-PE" sz="1500" dirty="0">
                <a:latin typeface="Bahnschrift" panose="020B0502040204020203" pitchFamily="34" charset="0"/>
              </a:rPr>
              <a:t>Informar </a:t>
            </a:r>
            <a:r>
              <a:rPr lang="es-PE" sz="1500" b="1" dirty="0">
                <a:latin typeface="Bahnschrift" panose="020B0502040204020203" pitchFamily="34" charset="0"/>
              </a:rPr>
              <a:t>los resultados </a:t>
            </a:r>
            <a:r>
              <a:rPr lang="es-PE" sz="1500" dirty="0">
                <a:latin typeface="Bahnschrift" panose="020B0502040204020203" pitchFamily="34" charset="0"/>
              </a:rPr>
              <a:t>en el cumplimiento de los objetivos institucionales de la gestión en el uso de los fondos o bienes del Estado, </a:t>
            </a:r>
            <a:r>
              <a:rPr lang="es-PE" sz="1500" b="1" dirty="0">
                <a:latin typeface="Bahnschrift" panose="020B0502040204020203" pitchFamily="34" charset="0"/>
              </a:rPr>
              <a:t>principalmente sobre el </a:t>
            </a:r>
            <a:r>
              <a:rPr lang="es-PE" sz="1500" dirty="0">
                <a:latin typeface="Bahnschrift" panose="020B0502040204020203" pitchFamily="34" charset="0"/>
              </a:rPr>
              <a:t>estado situacional de los sistemas administrativos, indicadores de eficacia e identificación de los servicios públicos prestados y sus resultados por cada servicio.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4E8854-6E70-443E-8333-D739D65B4FC6}"/>
              </a:ext>
            </a:extLst>
          </p:cNvPr>
          <p:cNvSpPr txBox="1"/>
          <p:nvPr/>
        </p:nvSpPr>
        <p:spPr>
          <a:xfrm>
            <a:off x="8285939" y="1926493"/>
            <a:ext cx="3392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latin typeface="Bahnschrift" panose="020B0502040204020203" pitchFamily="34" charset="0"/>
              </a:rPr>
              <a:t>Promover una cultura de </a:t>
            </a:r>
            <a:r>
              <a:rPr lang="es-MX" sz="1500" b="1" dirty="0">
                <a:latin typeface="Bahnschrift" panose="020B0502040204020203" pitchFamily="34" charset="0"/>
              </a:rPr>
              <a:t>integridad, probidad, honestidad</a:t>
            </a:r>
            <a:r>
              <a:rPr lang="es-MX" sz="1500" dirty="0">
                <a:latin typeface="Bahnschrift" panose="020B0502040204020203" pitchFamily="34" charset="0"/>
              </a:rPr>
              <a:t> y transparencia de la gestión pública en un periodo de cambio de gestión.</a:t>
            </a:r>
            <a:endParaRPr lang="es-PE" sz="1500" dirty="0">
              <a:latin typeface="Bahnschrift" panose="020B0502040204020203" pitchFamily="34" charset="0"/>
            </a:endParaRPr>
          </a:p>
        </p:txBody>
      </p:sp>
      <p:sp>
        <p:nvSpPr>
          <p:cNvPr id="3" name="Google Shape;2116;p42">
            <a:extLst>
              <a:ext uri="{FF2B5EF4-FFF2-40B4-BE49-F238E27FC236}">
                <a16:creationId xmlns:a16="http://schemas.microsoft.com/office/drawing/2014/main" id="{07F2F2F5-9BB4-CDF2-6C3A-C9409FF1157C}"/>
              </a:ext>
            </a:extLst>
          </p:cNvPr>
          <p:cNvSpPr/>
          <p:nvPr/>
        </p:nvSpPr>
        <p:spPr>
          <a:xfrm rot="10800000">
            <a:off x="251581" y="873731"/>
            <a:ext cx="3778183" cy="2316799"/>
          </a:xfrm>
          <a:prstGeom prst="leftArrow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45C5E7A5-2E45-0BDA-8796-0CEB35FB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0" name="Google Shape;76;p15">
            <a:extLst>
              <a:ext uri="{FF2B5EF4-FFF2-40B4-BE49-F238E27FC236}">
                <a16:creationId xmlns:a16="http://schemas.microsoft.com/office/drawing/2014/main" id="{3294BB1B-3769-4FE1-8B22-C5877F394E96}"/>
              </a:ext>
            </a:extLst>
          </p:cNvPr>
          <p:cNvSpPr txBox="1"/>
          <p:nvPr/>
        </p:nvSpPr>
        <p:spPr>
          <a:xfrm>
            <a:off x="14749" y="6455122"/>
            <a:ext cx="423149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419" sz="1200" dirty="0">
                <a:sym typeface="Roboto"/>
              </a:rPr>
              <a:t>Fuente: Subgerencia de Prevención e Integridad </a:t>
            </a:r>
            <a:endParaRPr sz="1200" dirty="0">
              <a:sym typeface="Roboto"/>
            </a:endParaRPr>
          </a:p>
        </p:txBody>
      </p:sp>
      <p:sp>
        <p:nvSpPr>
          <p:cNvPr id="17" name="Google Shape;172;p16"/>
          <p:cNvSpPr/>
          <p:nvPr/>
        </p:nvSpPr>
        <p:spPr>
          <a:xfrm>
            <a:off x="538872" y="1078941"/>
            <a:ext cx="3356111" cy="77442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01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RCT </a:t>
            </a:r>
            <a:endParaRPr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Google Shape;172;p16"/>
          <p:cNvSpPr/>
          <p:nvPr/>
        </p:nvSpPr>
        <p:spPr>
          <a:xfrm>
            <a:off x="4425852" y="1078940"/>
            <a:ext cx="3319234" cy="7489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TG</a:t>
            </a:r>
            <a:endParaRPr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4" name="Google Shape;172;p16"/>
          <p:cNvSpPr/>
          <p:nvPr/>
        </p:nvSpPr>
        <p:spPr>
          <a:xfrm>
            <a:off x="8293799" y="1078943"/>
            <a:ext cx="3389947" cy="74895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03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bg1"/>
                </a:solidFill>
                <a:latin typeface="Bahnschrift" panose="020B0502040204020203" pitchFamily="34" charset="0"/>
              </a:rPr>
              <a:t>RCT y TG</a:t>
            </a:r>
            <a:endParaRPr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D0766DF-44FD-4968-992F-339E214B419D}"/>
              </a:ext>
            </a:extLst>
          </p:cNvPr>
          <p:cNvGrpSpPr/>
          <p:nvPr/>
        </p:nvGrpSpPr>
        <p:grpSpPr>
          <a:xfrm>
            <a:off x="3932643" y="4244748"/>
            <a:ext cx="3970871" cy="2184905"/>
            <a:chOff x="4091450" y="3863989"/>
            <a:chExt cx="3970871" cy="2184905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B7FB3C3-15D2-EA38-339A-BB6BA053F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04" b="6732"/>
            <a:stretch/>
          </p:blipFill>
          <p:spPr>
            <a:xfrm>
              <a:off x="4187703" y="3863989"/>
              <a:ext cx="3874618" cy="1180158"/>
            </a:xfrm>
            <a:prstGeom prst="rect">
              <a:avLst/>
            </a:prstGeom>
          </p:spPr>
        </p:pic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53AC16B-5FC9-4281-99ED-F7BD29AD6272}"/>
                </a:ext>
              </a:extLst>
            </p:cNvPr>
            <p:cNvSpPr txBox="1"/>
            <p:nvPr/>
          </p:nvSpPr>
          <p:spPr>
            <a:xfrm>
              <a:off x="4091450" y="5648784"/>
              <a:ext cx="3762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C00000"/>
                  </a:solidFill>
                  <a:latin typeface="Bahnschrift" panose="020B0502040204020203" pitchFamily="34" charset="0"/>
                </a:rPr>
                <a:t>Beneficio para la ciudadanía</a:t>
              </a:r>
              <a:endParaRPr lang="es-PE" sz="2000" b="1" dirty="0">
                <a:solidFill>
                  <a:srgbClr val="C00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0" name="Flecha derecha 9"/>
            <p:cNvSpPr/>
            <p:nvPr/>
          </p:nvSpPr>
          <p:spPr>
            <a:xfrm rot="5400000">
              <a:off x="5885413" y="5271758"/>
              <a:ext cx="400109" cy="35394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A95485B-CFEF-BB24-42F7-36F13069C120}"/>
              </a:ext>
            </a:extLst>
          </p:cNvPr>
          <p:cNvSpPr txBox="1"/>
          <p:nvPr/>
        </p:nvSpPr>
        <p:spPr>
          <a:xfrm>
            <a:off x="4346029" y="1853369"/>
            <a:ext cx="3393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/>
            </a:lvl1pPr>
          </a:lstStyle>
          <a:p>
            <a:pPr algn="just"/>
            <a:r>
              <a:rPr lang="es-PE" sz="1500" dirty="0">
                <a:latin typeface="Bahnschrift" panose="020B0502040204020203" pitchFamily="34" charset="0"/>
              </a:rPr>
              <a:t>Informar sobre los temas urgentes de importancia para una transferencia de gestión efectiva que permita </a:t>
            </a:r>
            <a:r>
              <a:rPr lang="es-ES" sz="1500" dirty="0">
                <a:latin typeface="Bahnschrift" panose="020B0502040204020203" pitchFamily="34" charset="0"/>
              </a:rPr>
              <a:t>asegurar y fomentar la continuidad de la prestación, en beneficio de la ciudadanía y la rendición de cuentas.</a:t>
            </a:r>
          </a:p>
          <a:p>
            <a:pPr algn="just"/>
            <a:r>
              <a:rPr lang="es-PE" sz="1500" dirty="0"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706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40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03E9F5-E68D-76CD-CEF6-6A456ED0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4" y="644355"/>
            <a:ext cx="10608813" cy="59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7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41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DC652A-F521-D60D-E55A-1839A7C5B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" y="1082040"/>
            <a:ext cx="10727741" cy="55498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63CC13-1251-DD01-D71D-CBA2BAE59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9" y="744744"/>
            <a:ext cx="10727742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3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42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F5E71D-99D9-B265-6D43-D4B7E2F1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6" y="968908"/>
            <a:ext cx="10253091" cy="47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14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43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1461CF-0B6E-A22F-4BFA-27DF269E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2" y="718474"/>
            <a:ext cx="10764788" cy="5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5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44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96EEEF-A6CE-D50F-9F7B-91AC18FFE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718474"/>
            <a:ext cx="9366325" cy="600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2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45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C33661-783B-717E-7E82-91EA7E57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84" y="718474"/>
            <a:ext cx="10056456" cy="5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9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46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BAC3AD-32C5-9521-8E85-3960AC7E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75" y="1313300"/>
            <a:ext cx="10403191" cy="34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1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47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FD541E-C0F7-69B0-AB38-0C17709F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5" y="1089410"/>
            <a:ext cx="11603069" cy="4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86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48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683691-F501-60EA-8789-055DE899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870972"/>
            <a:ext cx="10744201" cy="54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49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FD541E-C0F7-69B0-AB38-0C17709F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5" y="1040005"/>
            <a:ext cx="11603069" cy="4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2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BA65D0-90D4-F629-5BBA-28376D76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77D432-E9FF-465D-A965-D0D08FE53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5</a:t>
            </a:fld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7D0D28DB-0297-EFCB-AA96-4F10A90CE349}"/>
              </a:ext>
            </a:extLst>
          </p:cNvPr>
          <p:cNvSpPr txBox="1"/>
          <p:nvPr/>
        </p:nvSpPr>
        <p:spPr>
          <a:xfrm>
            <a:off x="675937" y="4124776"/>
            <a:ext cx="1067786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Secciones del Informe de Rendición de Cuentas de Titulares y Transferencia de Gestión</a:t>
            </a:r>
          </a:p>
        </p:txBody>
      </p:sp>
    </p:spTree>
    <p:extLst>
      <p:ext uri="{BB962C8B-B14F-4D97-AF65-F5344CB8AC3E}">
        <p14:creationId xmlns:p14="http://schemas.microsoft.com/office/powerpoint/2010/main" val="1390048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50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AB250A-7FA2-4436-5596-AB3B1D9C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" y="718474"/>
            <a:ext cx="10668001" cy="57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6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51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726232-1DB5-DB14-624E-040937CC6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5" y="940034"/>
            <a:ext cx="11545911" cy="48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3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52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245384-A879-1F3F-2BAC-D8335FC4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1" y="940034"/>
            <a:ext cx="10881360" cy="55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9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53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46C9D5-329B-276C-EC86-FE14E1A6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4" y="940034"/>
            <a:ext cx="11545911" cy="50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0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2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7" y="226062"/>
            <a:ext cx="825156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rPr>
              <a:t>Sistema Nacional de Archivos - ARCHIVO GENERAL DE LA NACIÓN</a:t>
            </a:r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6FC75133-1F07-9DA7-1F1D-DECBEFEB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54</a:t>
            </a:fld>
            <a:endParaRPr lang="es-PE" dirty="0">
              <a:latin typeface="Bahnschrift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B0E11F-641E-9501-E9E4-5FB92A00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72856"/>
            <a:ext cx="10503080" cy="57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0C0C4D7-BBE8-E04F-BFFD-EA389614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903767" y="3240026"/>
            <a:ext cx="1044117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dirty="0">
                <a:solidFill>
                  <a:schemeClr val="bg1"/>
                </a:solidFill>
                <a:latin typeface="Century Gothic" panose="020B0502020202020204" pitchFamily="34" charset="0"/>
                <a:ea typeface="Roboto Black"/>
                <a:cs typeface="Arial" panose="020B0604020202020204" pitchFamily="34" charset="0"/>
                <a:sym typeface="Roboto Black"/>
              </a:rPr>
              <a:t>Sectoristas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F27FB8-ABF7-4764-959F-5921F8EF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6636-A2C7-A348-B8E8-5A5BF1434D2A}" type="slidenum">
              <a:rPr lang="es-PE" smtClean="0"/>
              <a:t>55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1055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4786B2-595E-8B42-AC45-71AC99FDF804}"/>
              </a:ext>
            </a:extLst>
          </p:cNvPr>
          <p:cNvSpPr txBox="1"/>
          <p:nvPr/>
        </p:nvSpPr>
        <p:spPr>
          <a:xfrm>
            <a:off x="2061996" y="576314"/>
            <a:ext cx="770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rgbClr val="C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PE" dirty="0"/>
              <a:t>Sectoristas del Gobierno Regional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E6423BCD-23FE-0183-54EE-12996F6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/>
              <a:t>56</a:t>
            </a:fld>
            <a:endParaRPr lang="es-PE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83E628E-EAF6-1216-C37D-2B76706418C1}"/>
              </a:ext>
            </a:extLst>
          </p:cNvPr>
          <p:cNvGraphicFramePr>
            <a:graphicFrameLocks noGrp="1"/>
          </p:cNvGraphicFramePr>
          <p:nvPr/>
        </p:nvGraphicFramePr>
        <p:xfrm>
          <a:off x="324140" y="1504122"/>
          <a:ext cx="11543719" cy="4324530"/>
        </p:xfrm>
        <a:graphic>
          <a:graphicData uri="http://schemas.openxmlformats.org/drawingml/2006/table">
            <a:tbl>
              <a:tblPr/>
              <a:tblGrid>
                <a:gridCol w="404972">
                  <a:extLst>
                    <a:ext uri="{9D8B030D-6E8A-4147-A177-3AD203B41FA5}">
                      <a16:colId xmlns:a16="http://schemas.microsoft.com/office/drawing/2014/main" val="2189945195"/>
                    </a:ext>
                  </a:extLst>
                </a:gridCol>
                <a:gridCol w="2577069">
                  <a:extLst>
                    <a:ext uri="{9D8B030D-6E8A-4147-A177-3AD203B41FA5}">
                      <a16:colId xmlns:a16="http://schemas.microsoft.com/office/drawing/2014/main" val="2830177457"/>
                    </a:ext>
                  </a:extLst>
                </a:gridCol>
                <a:gridCol w="1039039">
                  <a:extLst>
                    <a:ext uri="{9D8B030D-6E8A-4147-A177-3AD203B41FA5}">
                      <a16:colId xmlns:a16="http://schemas.microsoft.com/office/drawing/2014/main" val="2347659305"/>
                    </a:ext>
                  </a:extLst>
                </a:gridCol>
                <a:gridCol w="4907472">
                  <a:extLst>
                    <a:ext uri="{9D8B030D-6E8A-4147-A177-3AD203B41FA5}">
                      <a16:colId xmlns:a16="http://schemas.microsoft.com/office/drawing/2014/main" val="3474787467"/>
                    </a:ext>
                  </a:extLst>
                </a:gridCol>
                <a:gridCol w="2615167">
                  <a:extLst>
                    <a:ext uri="{9D8B030D-6E8A-4147-A177-3AD203B41FA5}">
                      <a16:colId xmlns:a16="http://schemas.microsoft.com/office/drawing/2014/main" val="4229111616"/>
                    </a:ext>
                  </a:extLst>
                </a:gridCol>
              </a:tblGrid>
              <a:tr h="672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</a:t>
                      </a:r>
                      <a:b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GOBIERNO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TELÉFONO Y CORREO ELECTRÓNICO</a:t>
                      </a:r>
                      <a:b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9433"/>
                  </a:ext>
                </a:extLst>
              </a:tr>
              <a:tr h="3315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GONZALEZ DIAZ FERNANDO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ANCASH, PUNO, JUNÍN, TUMBES, MADRE DE DIOS, LIMA M</a:t>
                      </a:r>
                      <a:b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LORETO, LIMA P, UCAYALI, ICA, AMAZONAS, MOQUEGUA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3000 Anexo 3549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54955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938 107 478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54820"/>
                  </a:ext>
                </a:extLst>
              </a:tr>
              <a:tr h="33614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fgonzalez@contraloria.gob.pe</a:t>
                      </a:r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776367"/>
                  </a:ext>
                </a:extLst>
              </a:tr>
              <a:tr h="3315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CASTILLO ANDALUZ MÓNICA PATRICIA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AREQUIPA, HUANCAVELICA, HUÁNUCO, PASCO, CALLAO, TACNA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938 106 946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38446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mcastillo@contraloria.gob.pe</a:t>
                      </a:r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042839"/>
                  </a:ext>
                </a:extLst>
              </a:tr>
              <a:tr h="3315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IBÁÑEZ VALVERDE DENÍS PAOLA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PIURA, SAN MARTÍN, CAJAMARCA, AYACUCHO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3000 Anexo 3520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84068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938 107 286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37314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dibanez@contraloria.gob.pe</a:t>
                      </a:r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0900"/>
                  </a:ext>
                </a:extLst>
              </a:tr>
              <a:tr h="3315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LEVANO CARDENAS GLORIA YULIANA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LAMBAYEQUE, LA LIBERTAD, CUSCO, APURÍMAC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3000 Anexo 3541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8467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938 107 242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11641"/>
                  </a:ext>
                </a:extLst>
              </a:tr>
              <a:tr h="3315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glevano@contraloria.gob.pe</a:t>
                      </a:r>
                      <a:r>
                        <a:rPr lang="es-P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74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939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5CCBE4-B3B5-F19E-8B81-F2E854CF134E}"/>
              </a:ext>
            </a:extLst>
          </p:cNvPr>
          <p:cNvSpPr txBox="1"/>
          <p:nvPr/>
        </p:nvSpPr>
        <p:spPr>
          <a:xfrm>
            <a:off x="2042118" y="60131"/>
            <a:ext cx="770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Sectoristas del Gobierno Local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E6E8C7-F1EC-11CC-9827-61CB842B8FDC}"/>
              </a:ext>
            </a:extLst>
          </p:cNvPr>
          <p:cNvGraphicFramePr>
            <a:graphicFrameLocks noGrp="1"/>
          </p:cNvGraphicFramePr>
          <p:nvPr/>
        </p:nvGraphicFramePr>
        <p:xfrm>
          <a:off x="89323" y="548640"/>
          <a:ext cx="11830473" cy="6125240"/>
        </p:xfrm>
        <a:graphic>
          <a:graphicData uri="http://schemas.openxmlformats.org/drawingml/2006/table">
            <a:tbl>
              <a:tblPr/>
              <a:tblGrid>
                <a:gridCol w="652565">
                  <a:extLst>
                    <a:ext uri="{9D8B030D-6E8A-4147-A177-3AD203B41FA5}">
                      <a16:colId xmlns:a16="http://schemas.microsoft.com/office/drawing/2014/main" val="2594296146"/>
                    </a:ext>
                  </a:extLst>
                </a:gridCol>
                <a:gridCol w="3974469">
                  <a:extLst>
                    <a:ext uri="{9D8B030D-6E8A-4147-A177-3AD203B41FA5}">
                      <a16:colId xmlns:a16="http://schemas.microsoft.com/office/drawing/2014/main" val="3313693225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315659909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159343674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519655903"/>
                    </a:ext>
                  </a:extLst>
                </a:gridCol>
              </a:tblGrid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SECTORISTA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</a:t>
                      </a:r>
                      <a:b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GOBIERNO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TELÉFONO Y CORREO </a:t>
                      </a:r>
                      <a:b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SECTORISTA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62866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MONTOYA CAMPAÑA CÉSAR WILBERTO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ÁNCASH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3533 / 958 970 551  </a:t>
                      </a:r>
                    </a:p>
                    <a:p>
                      <a:pPr algn="ctr" rtl="0" fontAlgn="ctr"/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cmontoyac@contraloria.gob.pe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412424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LEÓN QUISPE VANESSA MERCEDES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vleonq@contraloria.gob.pe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81410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RENTERIA CORONEL JIMMY OMAR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AYACUCHO, UCAYALI, TUMBES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969 729 648 </a:t>
                      </a:r>
                      <a:b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</a:br>
                      <a:r>
                        <a:rPr lang="es-PE" sz="10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jrenteria@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contraloria.gob.pe 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04393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PEREZ SELMIRA NOEMÍ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sjuarezp@contraloria.gob.pe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453954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VERANO CAVERO JOSÉ OSCAR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APURÍMAC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938 107 436 </a:t>
                      </a:r>
                      <a:b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</a:b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jverano@contraloria.gob.pe 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43726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PORRAS OLIVEIRA LIZ EMILY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lporras@contraloria.gob.pe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70554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BENDEZU DE LA PUENTE ADA VICTORIA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938 107 397 </a:t>
                      </a:r>
                      <a:b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</a:b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abendezu@contraloria.gob.pe 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323111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CRUZ PALOMINO CHRISTIAN JHOA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ccruzp@contraloria.gob.pe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20452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URIBE MOYANO JORGE LUIS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LIMA P, </a:t>
                      </a:r>
                    </a:p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MADRE DE DIOS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3544 / 938 107 297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juribem@contraloria.gob.pe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58517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TELLEZ CORNEJO JONATHAN OSCAR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jtellez@contraloria.gob.pe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01429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DÍAZ GARCIA FERNANDO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LORETO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938 107 448 </a:t>
                      </a:r>
                      <a:b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</a:b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fdiaz@contraloria.gob.pe 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42124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VARILLAS PEREZ ELINA MARINA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evarillas@contraloria.gob.pe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00131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MELLADO ACURIO MÓNICA TATIANA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HUANCAVELICA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3535 / 938 107 265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mmellado@contraloria.gob.pe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41197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MATÍAS ESPINOZA LUD DAMARIS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lmatias@contraloria.gob.pe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22087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REYES YABAR BRENDA ROSALI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MARTIN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3546 / 938 107 372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breyes@contraloria.gob.pe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37121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VALDERRAMA PASCO JAVIER ALFREDO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jvalderramap@contraloria.gob.pe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628591"/>
                  </a:ext>
                </a:extLst>
              </a:tr>
              <a:tr h="323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FLORES CABANILLAS KELI JOIS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JUNÍN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3530  /  938 107 430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8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8"/>
                        </a:rPr>
                        <a:t>kfloresc@contraloria.gob.pe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105754"/>
                  </a:ext>
                </a:extLst>
              </a:tr>
              <a:tr h="323095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FLORES GIL D'MARIA ELENA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9"/>
                        </a:rPr>
                        <a:t>dflores@contraloria.gob.pe</a:t>
                      </a: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29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111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5CCBE4-B3B5-F19E-8B81-F2E854CF134E}"/>
              </a:ext>
            </a:extLst>
          </p:cNvPr>
          <p:cNvSpPr txBox="1"/>
          <p:nvPr/>
        </p:nvSpPr>
        <p:spPr>
          <a:xfrm>
            <a:off x="2042118" y="60131"/>
            <a:ext cx="770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C00000"/>
                </a:solidFill>
                <a:latin typeface="Bahnschrift" panose="020B0502040204020203" pitchFamily="34" charset="0"/>
              </a:rPr>
              <a:t>Sectoristas del Gobierno Local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E6E8C7-F1EC-11CC-9827-61CB842B8FDC}"/>
              </a:ext>
            </a:extLst>
          </p:cNvPr>
          <p:cNvGraphicFramePr>
            <a:graphicFrameLocks noGrp="1"/>
          </p:cNvGraphicFramePr>
          <p:nvPr/>
        </p:nvGraphicFramePr>
        <p:xfrm>
          <a:off x="180763" y="595570"/>
          <a:ext cx="11830473" cy="6188365"/>
        </p:xfrm>
        <a:graphic>
          <a:graphicData uri="http://schemas.openxmlformats.org/drawingml/2006/table">
            <a:tbl>
              <a:tblPr/>
              <a:tblGrid>
                <a:gridCol w="652565">
                  <a:extLst>
                    <a:ext uri="{9D8B030D-6E8A-4147-A177-3AD203B41FA5}">
                      <a16:colId xmlns:a16="http://schemas.microsoft.com/office/drawing/2014/main" val="2594296146"/>
                    </a:ext>
                  </a:extLst>
                </a:gridCol>
                <a:gridCol w="3974469">
                  <a:extLst>
                    <a:ext uri="{9D8B030D-6E8A-4147-A177-3AD203B41FA5}">
                      <a16:colId xmlns:a16="http://schemas.microsoft.com/office/drawing/2014/main" val="3313693225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315659909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159343674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519655903"/>
                    </a:ext>
                  </a:extLst>
                </a:gridCol>
              </a:tblGrid>
              <a:tr h="2994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N°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SECTORISTA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 DE</a:t>
                      </a:r>
                      <a:b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GOBIERNO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TELÉFONO Y CORREO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62866"/>
                  </a:ext>
                </a:extLst>
              </a:tr>
              <a:tr h="39136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JAUREGUI ZAVALA BETTY ABIGAIL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PIURA, PASCO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938 107 418 </a:t>
                      </a:r>
                      <a:br>
                        <a:rPr lang="es-PE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bjauregui@contraloria.gob.pe 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04393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LATORRE MERINO ANA MARIA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AREQUIPA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3525   /  938 107 </a:t>
                      </a:r>
                      <a:r>
                        <a:rPr lang="pt-BR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290</a:t>
                      </a:r>
                    </a:p>
                    <a:p>
                      <a:pPr algn="ctr" rtl="0" fontAlgn="ctr"/>
                      <a:r>
                        <a:rPr lang="pt-BR" sz="1000" b="1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alatorre@contraloria.gob.pe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43726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CRISTOBAL ANDÍA JOSUE JARIF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jcristobal@contraloria.gob.pe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670554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MANRIQUE LINARES CYNTHIA POLETT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LIMA M, CALLAO,  ICA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3527  /  938 107 439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cmanriquel@contraloria.gob.pe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323111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CUADROS REYES JUDITH SHEYLA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jcuadros@contraloria.gob.pe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420452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PONCE TORRES JOSE LUIS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3548  /  938 106 940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jponcet@contraloria.gob.pe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58517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AYBAR ARENAS PATRICIA ISABEL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paybar@contraloria.gob.pe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101429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VÁSQUEZ MEJÍA AUGUSTO DE LA ROSA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CAJAMARCA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3543</a:t>
                      </a: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/  </a:t>
                      </a: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938 107 498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avasquezm@contraloria.gob.pe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42124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ROJAS ALDERETE JHON PIERO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jrojasa@contraloria.gob.pe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00131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AYALA PANIURA ANIBAL JESÚS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HUÁNUCO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3542  /  938 107 395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aayala@contraloria.gob.pe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41197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ORTEGA FABIÁN TANIA ESTEFANI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tortega@contraloria.gob.pe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22087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SALDAÑA GARIBAY CRISTHYAN ALFREDO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LAMBAYEQUE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3539   /  938 106 945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csaldana@contraloria.gob.pe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937121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AYBAR ARENAS PATRICIA ISABEL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paybar@contraloria.gob.pe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628591"/>
                  </a:ext>
                </a:extLst>
              </a:tr>
              <a:tr h="4377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CORDOVA DE LOS SANTOS MIRIAM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TACNA, MOQUEGUA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3522   /  938 107 489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mcordova@contraloria.gob.pe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56130"/>
                  </a:ext>
                </a:extLst>
              </a:tr>
              <a:tr h="328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VÍLCHEZ ESPINAL JORGE LUIS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LIBERTAD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330 3000 Anexo 3547   /  938 107 461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jvilcheze@contraloria.gob.pe </a:t>
                      </a:r>
                      <a:endParaRPr lang="pt-BR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949808"/>
                  </a:ext>
                </a:extLst>
              </a:tr>
              <a:tr h="328772"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GUTIERREZ ACUÑA DIANA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dgutierreza@contraloria.gob.pe</a:t>
                      </a:r>
                      <a:endParaRPr lang="es-PE" sz="10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092749"/>
                  </a:ext>
                </a:extLst>
              </a:tr>
              <a:tr h="4469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VILLANUEVA CASTILLO JESSICA ELIZABETH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CUSCO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330 3000 Anexo 3526   /   938 106 942 </a:t>
                      </a:r>
                      <a:b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jvillanuevac@contraloria.gob.pe</a:t>
                      </a:r>
                      <a:r>
                        <a:rPr lang="pt-BR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0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788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150B0E-398F-BE64-0019-099B060E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903767" y="3240026"/>
            <a:ext cx="10441173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dirty="0">
                <a:latin typeface="Century Gothic" panose="020B0502020202020204" pitchFamily="34" charset="0"/>
                <a:ea typeface="Roboto Black"/>
                <a:cs typeface="Arial" panose="020B0604020202020204" pitchFamily="34" charset="0"/>
                <a:sym typeface="Roboto Black"/>
              </a:rPr>
              <a:t>Sectoristas de los Sistemas Administrativos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F27FB8-ABF7-4764-959F-5921F8EF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6853" y="6335963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59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01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49" y="-6837"/>
            <a:ext cx="12192000" cy="6854430"/>
          </a:xfrm>
          <a:prstGeom prst="rect">
            <a:avLst/>
          </a:prstGeom>
        </p:spPr>
      </p:pic>
      <p:sp>
        <p:nvSpPr>
          <p:cNvPr id="80" name="Google Shape;55;p13">
            <a:extLst>
              <a:ext uri="{FF2B5EF4-FFF2-40B4-BE49-F238E27FC236}">
                <a16:creationId xmlns:a16="http://schemas.microsoft.com/office/drawing/2014/main" id="{A7E2E557-C49B-43D9-BCDD-222215BDA0A0}"/>
              </a:ext>
            </a:extLst>
          </p:cNvPr>
          <p:cNvSpPr txBox="1"/>
          <p:nvPr/>
        </p:nvSpPr>
        <p:spPr>
          <a:xfrm>
            <a:off x="2088145" y="202227"/>
            <a:ext cx="708564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PE" dirty="0">
                <a:sym typeface="Roboto Black"/>
              </a:rPr>
              <a:t>Secciones del Informe de Rendición de Cuentas de Titulares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9D07996-9B89-4CE8-B12C-60379ECB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2540" y="6312343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6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7" name="Google Shape;76;p15">
            <a:extLst>
              <a:ext uri="{FF2B5EF4-FFF2-40B4-BE49-F238E27FC236}">
                <a16:creationId xmlns:a16="http://schemas.microsoft.com/office/drawing/2014/main" id="{3294BB1B-3769-4FE1-8B22-C5877F394E96}"/>
              </a:ext>
            </a:extLst>
          </p:cNvPr>
          <p:cNvSpPr txBox="1"/>
          <p:nvPr/>
        </p:nvSpPr>
        <p:spPr>
          <a:xfrm>
            <a:off x="14749" y="6455122"/>
            <a:ext cx="423149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Fuente: Subgerencia de Prevención e Integridad </a:t>
            </a:r>
            <a:endParaRPr sz="1400" dirty="0"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23" name="Google Shape;1629;p44"/>
          <p:cNvSpPr txBox="1"/>
          <p:nvPr/>
        </p:nvSpPr>
        <p:spPr>
          <a:xfrm>
            <a:off x="791840" y="574603"/>
            <a:ext cx="2780983" cy="43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600" b="1" dirty="0">
                <a:solidFill>
                  <a:schemeClr val="accent1"/>
                </a:solidFill>
                <a:latin typeface="Segoe UI Light (Cuerpo)"/>
                <a:ea typeface="Fira Sans Extra Condensed"/>
                <a:cs typeface="Calibri" panose="020F0502020204030204" pitchFamily="34" charset="0"/>
                <a:sym typeface="Fira Sans Extra Condensed"/>
              </a:rPr>
              <a:t>Sección I</a:t>
            </a:r>
          </a:p>
        </p:txBody>
      </p:sp>
      <p:sp>
        <p:nvSpPr>
          <p:cNvPr id="24" name="Google Shape;1631;p44"/>
          <p:cNvSpPr txBox="1"/>
          <p:nvPr/>
        </p:nvSpPr>
        <p:spPr>
          <a:xfrm>
            <a:off x="8387766" y="3872681"/>
            <a:ext cx="2862225" cy="55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Segoe UI Light (Cuerpo)"/>
                <a:ea typeface="Fira Sans Extra Condensed"/>
                <a:cs typeface="Calibri" panose="020F0502020204030204" pitchFamily="34" charset="0"/>
                <a:sym typeface="Fira Sans Extra Condensed"/>
              </a:rPr>
              <a:t>Sección IV</a:t>
            </a:r>
          </a:p>
        </p:txBody>
      </p:sp>
      <p:sp>
        <p:nvSpPr>
          <p:cNvPr id="25" name="Google Shape;1632;p44"/>
          <p:cNvSpPr txBox="1"/>
          <p:nvPr/>
        </p:nvSpPr>
        <p:spPr>
          <a:xfrm>
            <a:off x="740003" y="3847080"/>
            <a:ext cx="2780983" cy="609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1600" b="1" dirty="0">
                <a:solidFill>
                  <a:schemeClr val="accent1"/>
                </a:solidFill>
                <a:latin typeface="Segoe UI Light (Cuerpo)"/>
                <a:cs typeface="Calibri" panose="020F0502020204030204" pitchFamily="34" charset="0"/>
                <a:sym typeface="Fira Sans Extra Condensed"/>
              </a:rPr>
              <a:t>Sección</a:t>
            </a:r>
            <a:r>
              <a:rPr lang="en-US" sz="1600" b="1" dirty="0">
                <a:solidFill>
                  <a:schemeClr val="accent1"/>
                </a:solidFill>
                <a:latin typeface="Segoe UI Light (Cuerpo)"/>
                <a:cs typeface="Calibri" panose="020F0502020204030204" pitchFamily="34" charset="0"/>
                <a:sym typeface="Fira Sans Extra Condensed"/>
              </a:rPr>
              <a:t> III</a:t>
            </a:r>
          </a:p>
        </p:txBody>
      </p:sp>
      <p:sp>
        <p:nvSpPr>
          <p:cNvPr id="26" name="Google Shape;1633;p44"/>
          <p:cNvSpPr txBox="1"/>
          <p:nvPr/>
        </p:nvSpPr>
        <p:spPr>
          <a:xfrm>
            <a:off x="938007" y="851822"/>
            <a:ext cx="3556833" cy="40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1400" b="1" dirty="0">
                <a:solidFill>
                  <a:schemeClr val="accent2"/>
                </a:solidFill>
                <a:latin typeface="Segoe UI Light (Cuerpo)"/>
                <a:cs typeface="Calibri" panose="020F0502020204030204" pitchFamily="34" charset="0"/>
              </a:rPr>
              <a:t>Información de los Sistemas Administrativos</a:t>
            </a:r>
          </a:p>
        </p:txBody>
      </p:sp>
      <p:sp>
        <p:nvSpPr>
          <p:cNvPr id="27" name="Google Shape;1634;p44"/>
          <p:cNvSpPr txBox="1"/>
          <p:nvPr/>
        </p:nvSpPr>
        <p:spPr>
          <a:xfrm>
            <a:off x="979784" y="4346577"/>
            <a:ext cx="3400829" cy="60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1400" b="1" dirty="0">
                <a:solidFill>
                  <a:schemeClr val="accent2"/>
                </a:solidFill>
                <a:latin typeface="Segoe UI Light (Cuerpo)"/>
                <a:cs typeface="Calibri" panose="020F0502020204030204" pitchFamily="34" charset="0"/>
              </a:rPr>
              <a:t>Relación de servicios públicos que brinda la entidad</a:t>
            </a:r>
          </a:p>
        </p:txBody>
      </p:sp>
      <p:sp>
        <p:nvSpPr>
          <p:cNvPr id="28" name="Google Shape;1636;p44"/>
          <p:cNvSpPr txBox="1"/>
          <p:nvPr/>
        </p:nvSpPr>
        <p:spPr>
          <a:xfrm>
            <a:off x="8253907" y="4346577"/>
            <a:ext cx="2958308" cy="54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PE" sz="1400" b="1" dirty="0">
                <a:solidFill>
                  <a:schemeClr val="accent2"/>
                </a:solidFill>
                <a:latin typeface="Segoe UI Light (Cuerpo)"/>
                <a:cs typeface="Calibri" panose="020F0502020204030204" pitchFamily="34" charset="0"/>
              </a:rPr>
              <a:t>Resultados de la gestión del Titular por cada servicio público</a:t>
            </a:r>
          </a:p>
          <a:p>
            <a:pPr algn="r"/>
            <a:endParaRPr sz="1400" b="1" dirty="0">
              <a:solidFill>
                <a:schemeClr val="accent2"/>
              </a:solidFill>
              <a:latin typeface="Segoe UI Light (Cuerpo)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703656" y="2526921"/>
            <a:ext cx="2569260" cy="2562236"/>
            <a:chOff x="2987007" y="970999"/>
            <a:chExt cx="3085567" cy="3092782"/>
          </a:xfrm>
        </p:grpSpPr>
        <p:sp>
          <p:nvSpPr>
            <p:cNvPr id="30" name="Google Shape;1617;p44"/>
            <p:cNvSpPr/>
            <p:nvPr/>
          </p:nvSpPr>
          <p:spPr>
            <a:xfrm rot="2677960">
              <a:off x="3516562" y="970999"/>
              <a:ext cx="700923" cy="1799874"/>
            </a:xfrm>
            <a:custGeom>
              <a:avLst/>
              <a:gdLst/>
              <a:ahLst/>
              <a:cxnLst/>
              <a:rect l="l" t="t" r="r" b="b"/>
              <a:pathLst>
                <a:path w="5050" h="12896" extrusionOk="0">
                  <a:moveTo>
                    <a:pt x="2597" y="1"/>
                  </a:moveTo>
                  <a:cubicBezTo>
                    <a:pt x="977" y="1656"/>
                    <a:pt x="1" y="3906"/>
                    <a:pt x="1" y="6370"/>
                  </a:cubicBezTo>
                  <a:lnTo>
                    <a:pt x="1" y="6525"/>
                  </a:lnTo>
                  <a:cubicBezTo>
                    <a:pt x="49" y="9026"/>
                    <a:pt x="1084" y="11276"/>
                    <a:pt x="2751" y="12895"/>
                  </a:cubicBezTo>
                  <a:lnTo>
                    <a:pt x="5049" y="10597"/>
                  </a:lnTo>
                  <a:cubicBezTo>
                    <a:pt x="3978" y="9573"/>
                    <a:pt x="3287" y="8133"/>
                    <a:pt x="3251" y="6513"/>
                  </a:cubicBezTo>
                  <a:lnTo>
                    <a:pt x="3251" y="6359"/>
                  </a:lnTo>
                  <a:cubicBezTo>
                    <a:pt x="3251" y="4775"/>
                    <a:pt x="3871" y="3346"/>
                    <a:pt x="4883" y="2299"/>
                  </a:cubicBezTo>
                  <a:lnTo>
                    <a:pt x="2597" y="1"/>
                  </a:lnTo>
                  <a:close/>
                </a:path>
              </a:pathLst>
            </a:custGeom>
            <a:solidFill>
              <a:srgbClr val="A5A5A5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67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Google Shape;1618;p44"/>
            <p:cNvSpPr/>
            <p:nvPr/>
          </p:nvSpPr>
          <p:spPr>
            <a:xfrm rot="2677960">
              <a:off x="2987007" y="2831656"/>
              <a:ext cx="1768406" cy="681373"/>
            </a:xfrm>
            <a:custGeom>
              <a:avLst/>
              <a:gdLst/>
              <a:ahLst/>
              <a:cxnLst/>
              <a:rect l="l" t="t" r="r" b="b"/>
              <a:pathLst>
                <a:path w="12741" h="4882" extrusionOk="0">
                  <a:moveTo>
                    <a:pt x="2287" y="0"/>
                  </a:moveTo>
                  <a:lnTo>
                    <a:pt x="1" y="2286"/>
                  </a:lnTo>
                  <a:cubicBezTo>
                    <a:pt x="1655" y="3893"/>
                    <a:pt x="3894" y="4882"/>
                    <a:pt x="6370" y="4882"/>
                  </a:cubicBezTo>
                  <a:cubicBezTo>
                    <a:pt x="8859" y="4882"/>
                    <a:pt x="11097" y="3893"/>
                    <a:pt x="12740" y="2286"/>
                  </a:cubicBezTo>
                  <a:lnTo>
                    <a:pt x="10418" y="0"/>
                  </a:lnTo>
                  <a:cubicBezTo>
                    <a:pt x="9359" y="1012"/>
                    <a:pt x="7930" y="1631"/>
                    <a:pt x="6358" y="1631"/>
                  </a:cubicBezTo>
                  <a:cubicBezTo>
                    <a:pt x="4775" y="1631"/>
                    <a:pt x="3346" y="1012"/>
                    <a:pt x="2287" y="0"/>
                  </a:cubicBezTo>
                  <a:close/>
                </a:path>
              </a:pathLst>
            </a:custGeom>
            <a:solidFill>
              <a:srgbClr val="ED7D3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67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Google Shape;1619;p44"/>
            <p:cNvSpPr/>
            <p:nvPr/>
          </p:nvSpPr>
          <p:spPr>
            <a:xfrm rot="2677960">
              <a:off x="4817241" y="2268932"/>
              <a:ext cx="697452" cy="1794849"/>
            </a:xfrm>
            <a:custGeom>
              <a:avLst/>
              <a:gdLst/>
              <a:ahLst/>
              <a:cxnLst/>
              <a:rect l="l" t="t" r="r" b="b"/>
              <a:pathLst>
                <a:path w="5025" h="12860" extrusionOk="0">
                  <a:moveTo>
                    <a:pt x="2441" y="0"/>
                  </a:moveTo>
                  <a:lnTo>
                    <a:pt x="143" y="2298"/>
                  </a:lnTo>
                  <a:cubicBezTo>
                    <a:pt x="1155" y="3346"/>
                    <a:pt x="1786" y="4775"/>
                    <a:pt x="1786" y="6358"/>
                  </a:cubicBezTo>
                  <a:lnTo>
                    <a:pt x="1786" y="6501"/>
                  </a:lnTo>
                  <a:cubicBezTo>
                    <a:pt x="1750" y="8097"/>
                    <a:pt x="1072" y="9537"/>
                    <a:pt x="0" y="10573"/>
                  </a:cubicBezTo>
                  <a:lnTo>
                    <a:pt x="2286" y="12859"/>
                  </a:lnTo>
                  <a:cubicBezTo>
                    <a:pt x="3941" y="11240"/>
                    <a:pt x="4977" y="8989"/>
                    <a:pt x="5025" y="6489"/>
                  </a:cubicBezTo>
                  <a:lnTo>
                    <a:pt x="5025" y="6346"/>
                  </a:lnTo>
                  <a:cubicBezTo>
                    <a:pt x="5025" y="3858"/>
                    <a:pt x="4024" y="1608"/>
                    <a:pt x="2441" y="0"/>
                  </a:cubicBezTo>
                  <a:close/>
                </a:path>
              </a:pathLst>
            </a:custGeom>
            <a:solidFill>
              <a:srgbClr val="5B9BD5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67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Google Shape;1620;p44"/>
            <p:cNvSpPr/>
            <p:nvPr/>
          </p:nvSpPr>
          <p:spPr>
            <a:xfrm rot="2677960">
              <a:off x="4261281" y="1502564"/>
              <a:ext cx="1811293" cy="704682"/>
            </a:xfrm>
            <a:custGeom>
              <a:avLst/>
              <a:gdLst/>
              <a:ahLst/>
              <a:cxnLst/>
              <a:rect l="l" t="t" r="r" b="b"/>
              <a:pathLst>
                <a:path w="13050" h="5049" extrusionOk="0">
                  <a:moveTo>
                    <a:pt x="6525" y="0"/>
                  </a:moveTo>
                  <a:cubicBezTo>
                    <a:pt x="3965" y="0"/>
                    <a:pt x="1656" y="1060"/>
                    <a:pt x="1" y="2762"/>
                  </a:cubicBezTo>
                  <a:lnTo>
                    <a:pt x="2299" y="5048"/>
                  </a:lnTo>
                  <a:cubicBezTo>
                    <a:pt x="3370" y="3929"/>
                    <a:pt x="4870" y="3251"/>
                    <a:pt x="6525" y="3251"/>
                  </a:cubicBezTo>
                  <a:cubicBezTo>
                    <a:pt x="8192" y="3251"/>
                    <a:pt x="9680" y="3953"/>
                    <a:pt x="10752" y="5048"/>
                  </a:cubicBezTo>
                  <a:lnTo>
                    <a:pt x="13050" y="2762"/>
                  </a:lnTo>
                  <a:cubicBezTo>
                    <a:pt x="11395" y="1060"/>
                    <a:pt x="9085" y="0"/>
                    <a:pt x="6525" y="0"/>
                  </a:cubicBezTo>
                  <a:close/>
                </a:path>
              </a:pathLst>
            </a:custGeom>
            <a:solidFill>
              <a:srgbClr val="FFC000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67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id="{47F34A57-7785-B74B-8934-4DBED8CB1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258" y="2097512"/>
              <a:ext cx="607793" cy="762613"/>
            </a:xfrm>
            <a:custGeom>
              <a:avLst/>
              <a:gdLst>
                <a:gd name="T0" fmla="*/ 61 w 61"/>
                <a:gd name="T1" fmla="*/ 26 h 72"/>
                <a:gd name="T2" fmla="*/ 61 w 61"/>
                <a:gd name="T3" fmla="*/ 68 h 72"/>
                <a:gd name="T4" fmla="*/ 58 w 61"/>
                <a:gd name="T5" fmla="*/ 72 h 72"/>
                <a:gd name="T6" fmla="*/ 4 w 61"/>
                <a:gd name="T7" fmla="*/ 72 h 72"/>
                <a:gd name="T8" fmla="*/ 0 w 61"/>
                <a:gd name="T9" fmla="*/ 68 h 72"/>
                <a:gd name="T10" fmla="*/ 0 w 61"/>
                <a:gd name="T11" fmla="*/ 4 h 72"/>
                <a:gd name="T12" fmla="*/ 4 w 61"/>
                <a:gd name="T13" fmla="*/ 0 h 72"/>
                <a:gd name="T14" fmla="*/ 36 w 61"/>
                <a:gd name="T15" fmla="*/ 0 h 72"/>
                <a:gd name="T16" fmla="*/ 36 w 61"/>
                <a:gd name="T17" fmla="*/ 22 h 72"/>
                <a:gd name="T18" fmla="*/ 40 w 61"/>
                <a:gd name="T19" fmla="*/ 26 h 72"/>
                <a:gd name="T20" fmla="*/ 61 w 61"/>
                <a:gd name="T21" fmla="*/ 26 h 72"/>
                <a:gd name="T22" fmla="*/ 46 w 61"/>
                <a:gd name="T23" fmla="*/ 32 h 72"/>
                <a:gd name="T24" fmla="*/ 45 w 61"/>
                <a:gd name="T25" fmla="*/ 31 h 72"/>
                <a:gd name="T26" fmla="*/ 16 w 61"/>
                <a:gd name="T27" fmla="*/ 31 h 72"/>
                <a:gd name="T28" fmla="*/ 15 w 61"/>
                <a:gd name="T29" fmla="*/ 32 h 72"/>
                <a:gd name="T30" fmla="*/ 15 w 61"/>
                <a:gd name="T31" fmla="*/ 35 h 72"/>
                <a:gd name="T32" fmla="*/ 16 w 61"/>
                <a:gd name="T33" fmla="*/ 36 h 72"/>
                <a:gd name="T34" fmla="*/ 45 w 61"/>
                <a:gd name="T35" fmla="*/ 36 h 72"/>
                <a:gd name="T36" fmla="*/ 46 w 61"/>
                <a:gd name="T37" fmla="*/ 35 h 72"/>
                <a:gd name="T38" fmla="*/ 46 w 61"/>
                <a:gd name="T39" fmla="*/ 32 h 72"/>
                <a:gd name="T40" fmla="*/ 46 w 61"/>
                <a:gd name="T41" fmla="*/ 43 h 72"/>
                <a:gd name="T42" fmla="*/ 45 w 61"/>
                <a:gd name="T43" fmla="*/ 41 h 72"/>
                <a:gd name="T44" fmla="*/ 16 w 61"/>
                <a:gd name="T45" fmla="*/ 41 h 72"/>
                <a:gd name="T46" fmla="*/ 15 w 61"/>
                <a:gd name="T47" fmla="*/ 43 h 72"/>
                <a:gd name="T48" fmla="*/ 15 w 61"/>
                <a:gd name="T49" fmla="*/ 45 h 72"/>
                <a:gd name="T50" fmla="*/ 16 w 61"/>
                <a:gd name="T51" fmla="*/ 47 h 72"/>
                <a:gd name="T52" fmla="*/ 45 w 61"/>
                <a:gd name="T53" fmla="*/ 47 h 72"/>
                <a:gd name="T54" fmla="*/ 46 w 61"/>
                <a:gd name="T55" fmla="*/ 45 h 72"/>
                <a:gd name="T56" fmla="*/ 46 w 61"/>
                <a:gd name="T57" fmla="*/ 43 h 72"/>
                <a:gd name="T58" fmla="*/ 46 w 61"/>
                <a:gd name="T59" fmla="*/ 53 h 72"/>
                <a:gd name="T60" fmla="*/ 45 w 61"/>
                <a:gd name="T61" fmla="*/ 52 h 72"/>
                <a:gd name="T62" fmla="*/ 16 w 61"/>
                <a:gd name="T63" fmla="*/ 52 h 72"/>
                <a:gd name="T64" fmla="*/ 15 w 61"/>
                <a:gd name="T65" fmla="*/ 53 h 72"/>
                <a:gd name="T66" fmla="*/ 15 w 61"/>
                <a:gd name="T67" fmla="*/ 56 h 72"/>
                <a:gd name="T68" fmla="*/ 16 w 61"/>
                <a:gd name="T69" fmla="*/ 57 h 72"/>
                <a:gd name="T70" fmla="*/ 45 w 61"/>
                <a:gd name="T71" fmla="*/ 57 h 72"/>
                <a:gd name="T72" fmla="*/ 46 w 61"/>
                <a:gd name="T73" fmla="*/ 56 h 72"/>
                <a:gd name="T74" fmla="*/ 46 w 61"/>
                <a:gd name="T75" fmla="*/ 53 h 72"/>
                <a:gd name="T76" fmla="*/ 60 w 61"/>
                <a:gd name="T77" fmla="*/ 21 h 72"/>
                <a:gd name="T78" fmla="*/ 41 w 61"/>
                <a:gd name="T79" fmla="*/ 21 h 72"/>
                <a:gd name="T80" fmla="*/ 41 w 61"/>
                <a:gd name="T81" fmla="*/ 2 h 72"/>
                <a:gd name="T82" fmla="*/ 42 w 61"/>
                <a:gd name="T83" fmla="*/ 3 h 72"/>
                <a:gd name="T84" fmla="*/ 59 w 61"/>
                <a:gd name="T85" fmla="*/ 19 h 72"/>
                <a:gd name="T86" fmla="*/ 60 w 61"/>
                <a:gd name="T87" fmla="*/ 2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72">
                  <a:moveTo>
                    <a:pt x="61" y="26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71"/>
                    <a:pt x="60" y="72"/>
                    <a:pt x="5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2"/>
                    <a:pt x="0" y="71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7" y="26"/>
                    <a:pt x="40" y="26"/>
                  </a:cubicBezTo>
                  <a:lnTo>
                    <a:pt x="61" y="26"/>
                  </a:lnTo>
                  <a:close/>
                  <a:moveTo>
                    <a:pt x="46" y="32"/>
                  </a:moveTo>
                  <a:cubicBezTo>
                    <a:pt x="46" y="32"/>
                    <a:pt x="45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2"/>
                    <a:pt x="15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6"/>
                    <a:pt x="46" y="35"/>
                  </a:cubicBezTo>
                  <a:lnTo>
                    <a:pt x="46" y="32"/>
                  </a:lnTo>
                  <a:close/>
                  <a:moveTo>
                    <a:pt x="46" y="43"/>
                  </a:moveTo>
                  <a:cubicBezTo>
                    <a:pt x="46" y="42"/>
                    <a:pt x="45" y="41"/>
                    <a:pt x="4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5" y="42"/>
                    <a:pt x="15" y="43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6" y="47"/>
                    <a:pt x="1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6"/>
                    <a:pt x="46" y="45"/>
                  </a:cubicBezTo>
                  <a:lnTo>
                    <a:pt x="46" y="43"/>
                  </a:lnTo>
                  <a:close/>
                  <a:moveTo>
                    <a:pt x="46" y="53"/>
                  </a:moveTo>
                  <a:cubicBezTo>
                    <a:pt x="46" y="52"/>
                    <a:pt x="45" y="52"/>
                    <a:pt x="4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6" y="56"/>
                    <a:pt x="46" y="56"/>
                  </a:cubicBezTo>
                  <a:lnTo>
                    <a:pt x="46" y="53"/>
                  </a:lnTo>
                  <a:close/>
                  <a:moveTo>
                    <a:pt x="60" y="21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6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6417855" y="5010886"/>
            <a:ext cx="4985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indent="-304792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Segoe UI Light (Cuerpo)"/>
                <a:ea typeface="Microsoft YaHei" panose="020B0503020204020204" pitchFamily="34" charset="-122"/>
              </a:rPr>
              <a:t>Sobre las actividades realizadas para mejorar la calidad de servicios públicos y la ejecución de inversiones (Productos)</a:t>
            </a:r>
          </a:p>
          <a:p>
            <a:pPr marL="304792" indent="-304792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Segoe UI Light (Cuerpo)"/>
                <a:ea typeface="Microsoft YaHei" panose="020B0503020204020204" pitchFamily="34" charset="-122"/>
              </a:rPr>
              <a:t>Información estructurada y no estructurada</a:t>
            </a:r>
          </a:p>
          <a:p>
            <a:pPr marL="304792" indent="-304792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Segoe UI Light (Cuerpo)"/>
                <a:ea typeface="Microsoft YaHei" panose="020B0503020204020204" pitchFamily="34" charset="-122"/>
              </a:rPr>
              <a:t>Información articulada con la Gestión del Riesgos del Control Interno</a:t>
            </a:r>
          </a:p>
        </p:txBody>
      </p:sp>
      <p:sp>
        <p:nvSpPr>
          <p:cNvPr id="75" name="Google Shape;1630;p44"/>
          <p:cNvSpPr txBox="1"/>
          <p:nvPr/>
        </p:nvSpPr>
        <p:spPr>
          <a:xfrm>
            <a:off x="8406602" y="584123"/>
            <a:ext cx="2780983" cy="35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PE" sz="1600" b="1" dirty="0">
                <a:solidFill>
                  <a:schemeClr val="accent1"/>
                </a:solidFill>
                <a:latin typeface="Segoe UI Light (Cuerpo)"/>
                <a:ea typeface="Fira Sans Extra Condensed"/>
                <a:cs typeface="Calibri" panose="020F0502020204030204" pitchFamily="34" charset="0"/>
                <a:sym typeface="Fira Sans Extra Condensed"/>
              </a:rPr>
              <a:t>Sección</a:t>
            </a:r>
            <a:r>
              <a:rPr lang="en-US" sz="1600" b="1" dirty="0">
                <a:solidFill>
                  <a:schemeClr val="accent1"/>
                </a:solidFill>
                <a:latin typeface="Segoe UI Light (Cuerpo)"/>
                <a:ea typeface="Fira Sans Extra Condensed"/>
                <a:cs typeface="Calibri" panose="020F0502020204030204" pitchFamily="34" charset="0"/>
                <a:sym typeface="Fira Sans Extra Condensed"/>
              </a:rPr>
              <a:t> II</a:t>
            </a:r>
          </a:p>
        </p:txBody>
      </p:sp>
      <p:sp>
        <p:nvSpPr>
          <p:cNvPr id="76" name="Google Shape;1635;p44"/>
          <p:cNvSpPr txBox="1"/>
          <p:nvPr/>
        </p:nvSpPr>
        <p:spPr>
          <a:xfrm>
            <a:off x="7267836" y="788328"/>
            <a:ext cx="3949597" cy="57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PE" sz="1400" b="1" dirty="0">
                <a:solidFill>
                  <a:schemeClr val="accent2"/>
                </a:solidFill>
                <a:latin typeface="Segoe UI Light (Cuerpo)"/>
                <a:cs typeface="Calibri" panose="020F0502020204030204" pitchFamily="34" charset="0"/>
              </a:rPr>
              <a:t>Indicadores de eficacia y otros relacionados a la entidad</a:t>
            </a:r>
          </a:p>
          <a:p>
            <a:pPr algn="r"/>
            <a:endParaRPr sz="1400" dirty="0">
              <a:solidFill>
                <a:schemeClr val="dk1"/>
              </a:solidFill>
              <a:latin typeface="Segoe UI Light (Cuerpo)"/>
              <a:ea typeface="Roboto"/>
              <a:cs typeface="Calibri" panose="020F0502020204030204" pitchFamily="34" charset="0"/>
              <a:sym typeface="Roboto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A6AFD5E-AB84-724E-860D-688415618487}"/>
              </a:ext>
            </a:extLst>
          </p:cNvPr>
          <p:cNvGrpSpPr/>
          <p:nvPr/>
        </p:nvGrpSpPr>
        <p:grpSpPr>
          <a:xfrm>
            <a:off x="6849781" y="1344395"/>
            <a:ext cx="4641261" cy="2152669"/>
            <a:chOff x="6335933" y="1563267"/>
            <a:chExt cx="4634756" cy="2152669"/>
          </a:xfrm>
        </p:grpSpPr>
        <p:sp>
          <p:nvSpPr>
            <p:cNvPr id="77" name="Cubo 76"/>
            <p:cNvSpPr/>
            <p:nvPr/>
          </p:nvSpPr>
          <p:spPr>
            <a:xfrm>
              <a:off x="7206256" y="2871651"/>
              <a:ext cx="1139116" cy="842939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7300452" y="3495215"/>
              <a:ext cx="721671" cy="194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Saneamiento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79" name="Cubo 78"/>
            <p:cNvSpPr/>
            <p:nvPr/>
          </p:nvSpPr>
          <p:spPr>
            <a:xfrm>
              <a:off x="8991840" y="2871651"/>
              <a:ext cx="1107893" cy="844285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8980582" y="3456888"/>
              <a:ext cx="905951" cy="194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Educación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82" name="Cubo 81"/>
            <p:cNvSpPr/>
            <p:nvPr/>
          </p:nvSpPr>
          <p:spPr>
            <a:xfrm>
              <a:off x="6335933" y="2198632"/>
              <a:ext cx="1087251" cy="874623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Rectángulo 82"/>
            <p:cNvSpPr/>
            <p:nvPr/>
          </p:nvSpPr>
          <p:spPr>
            <a:xfrm>
              <a:off x="6346682" y="2814209"/>
              <a:ext cx="905953" cy="194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Trabajo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84" name="Cubo 83"/>
            <p:cNvSpPr/>
            <p:nvPr/>
          </p:nvSpPr>
          <p:spPr>
            <a:xfrm>
              <a:off x="8141856" y="2204683"/>
              <a:ext cx="1080893" cy="884277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8078649" y="2790503"/>
              <a:ext cx="925133" cy="29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Planeamiento y Gestión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86" name="Cubo 85"/>
            <p:cNvSpPr/>
            <p:nvPr/>
          </p:nvSpPr>
          <p:spPr>
            <a:xfrm>
              <a:off x="7206260" y="1563267"/>
              <a:ext cx="1146357" cy="859875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87" name="Cubo 86"/>
            <p:cNvSpPr/>
            <p:nvPr/>
          </p:nvSpPr>
          <p:spPr>
            <a:xfrm>
              <a:off x="8991840" y="1563267"/>
              <a:ext cx="1111557" cy="858061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8997462" y="2156746"/>
              <a:ext cx="860496" cy="194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Agropecuaria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7231324" y="2170720"/>
              <a:ext cx="854547" cy="194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Salud</a:t>
              </a:r>
              <a:endParaRPr lang="en-US" sz="667" b="1" dirty="0">
                <a:latin typeface="Segoe UI Light (Cuerpo)"/>
              </a:endParaRPr>
            </a:p>
          </p:txBody>
        </p:sp>
        <p:sp>
          <p:nvSpPr>
            <p:cNvPr id="90" name="Cubo 89"/>
            <p:cNvSpPr/>
            <p:nvPr/>
          </p:nvSpPr>
          <p:spPr>
            <a:xfrm>
              <a:off x="9884614" y="2204011"/>
              <a:ext cx="1086075" cy="881093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rgbClr val="6FC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67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Rectángulo 90"/>
            <p:cNvSpPr/>
            <p:nvPr/>
          </p:nvSpPr>
          <p:spPr>
            <a:xfrm>
              <a:off x="9844484" y="2773481"/>
              <a:ext cx="982163" cy="297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667" b="1" dirty="0">
                  <a:latin typeface="Segoe UI Light (Cuerpo)"/>
                </a:rPr>
                <a:t>Transportes y Comunicaciones</a:t>
              </a:r>
              <a:endParaRPr lang="en-US" sz="667" b="1" dirty="0">
                <a:latin typeface="Segoe UI Light (Cuerpo)"/>
              </a:endParaRPr>
            </a:p>
          </p:txBody>
        </p:sp>
        <p:pic>
          <p:nvPicPr>
            <p:cNvPr id="92" name="Picture 6" descr="Icono De Salud Aislado Sobre Fondo Abstracto PNG , Clipart De Salud, Iconos  De Salud, Iconos De Fondo PNG y Vector para Descargar Gratis | Pngtre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8" t="12485" r="6243" b="14134"/>
            <a:stretch/>
          </p:blipFill>
          <p:spPr bwMode="auto">
            <a:xfrm>
              <a:off x="7500388" y="1827468"/>
              <a:ext cx="348848" cy="336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8" descr="Industrial Y Agrícola Icono Ilustraciones Svg, Vectoriales, Clip Art  Vectorizado Libre De Derechos. Image 69245394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2" t="14556" r="15213" b="13652"/>
            <a:stretch/>
          </p:blipFill>
          <p:spPr bwMode="auto">
            <a:xfrm>
              <a:off x="9276080" y="1827468"/>
              <a:ext cx="393217" cy="37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Imagen 93"/>
            <p:cNvPicPr>
              <a:picLocks noChangeAspect="1"/>
            </p:cNvPicPr>
            <p:nvPr/>
          </p:nvPicPr>
          <p:blipFill rotWithShape="1">
            <a:blip r:embed="rId6"/>
            <a:srcRect l="16251" t="17688" r="10967" b="17617"/>
            <a:stretch/>
          </p:blipFill>
          <p:spPr>
            <a:xfrm>
              <a:off x="8394040" y="2469353"/>
              <a:ext cx="370060" cy="344856"/>
            </a:xfrm>
            <a:prstGeom prst="rect">
              <a:avLst/>
            </a:prstGeom>
          </p:spPr>
        </p:pic>
        <p:pic>
          <p:nvPicPr>
            <p:cNvPr id="95" name="Picture 16" descr="Comunicaciones - Iconos gratis de transpor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878" y="2466871"/>
              <a:ext cx="355372" cy="35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Imagen 95"/>
            <p:cNvPicPr>
              <a:picLocks noChangeAspect="1"/>
            </p:cNvPicPr>
            <p:nvPr/>
          </p:nvPicPr>
          <p:blipFill rotWithShape="1">
            <a:blip r:embed="rId8"/>
            <a:srcRect l="8027" t="5302" r="45450" b="54199"/>
            <a:stretch/>
          </p:blipFill>
          <p:spPr>
            <a:xfrm>
              <a:off x="7443404" y="3133903"/>
              <a:ext cx="453439" cy="425097"/>
            </a:xfrm>
            <a:prstGeom prst="rect">
              <a:avLst/>
            </a:prstGeom>
          </p:spPr>
        </p:pic>
        <p:pic>
          <p:nvPicPr>
            <p:cNvPr id="97" name="Imagen 96"/>
            <p:cNvPicPr>
              <a:picLocks noChangeAspect="1"/>
            </p:cNvPicPr>
            <p:nvPr/>
          </p:nvPicPr>
          <p:blipFill rotWithShape="1">
            <a:blip r:embed="rId9"/>
            <a:srcRect l="14998" t="11951" r="17511" b="13058"/>
            <a:stretch/>
          </p:blipFill>
          <p:spPr>
            <a:xfrm>
              <a:off x="9288852" y="3151445"/>
              <a:ext cx="309393" cy="343769"/>
            </a:xfrm>
            <a:prstGeom prst="rect">
              <a:avLst/>
            </a:prstGeom>
          </p:spPr>
        </p:pic>
        <p:pic>
          <p:nvPicPr>
            <p:cNvPr id="98" name="Imagen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611022" y="2455920"/>
              <a:ext cx="377271" cy="377271"/>
            </a:xfrm>
            <a:prstGeom prst="rect">
              <a:avLst/>
            </a:prstGeom>
          </p:spPr>
        </p:pic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A8EF556-0146-0FB6-1D6D-6FB2BB24BBA6}"/>
              </a:ext>
            </a:extLst>
          </p:cNvPr>
          <p:cNvCxnSpPr/>
          <p:nvPr/>
        </p:nvCxnSpPr>
        <p:spPr>
          <a:xfrm>
            <a:off x="6096000" y="1261720"/>
            <a:ext cx="0" cy="1239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4864902-7C97-E82C-4475-2896E8ADDA8E}"/>
              </a:ext>
            </a:extLst>
          </p:cNvPr>
          <p:cNvCxnSpPr/>
          <p:nvPr/>
        </p:nvCxnSpPr>
        <p:spPr>
          <a:xfrm>
            <a:off x="6096000" y="5171023"/>
            <a:ext cx="0" cy="1239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7A4CCD3-C016-9B0E-D112-5F9A955A89A1}"/>
              </a:ext>
            </a:extLst>
          </p:cNvPr>
          <p:cNvCxnSpPr>
            <a:cxnSpLocks/>
          </p:cNvCxnSpPr>
          <p:nvPr/>
        </p:nvCxnSpPr>
        <p:spPr>
          <a:xfrm flipH="1">
            <a:off x="938007" y="3613589"/>
            <a:ext cx="3873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38C1CA-56E8-B52E-65B0-E828D612261B}"/>
              </a:ext>
            </a:extLst>
          </p:cNvPr>
          <p:cNvCxnSpPr>
            <a:cxnSpLocks/>
          </p:cNvCxnSpPr>
          <p:nvPr/>
        </p:nvCxnSpPr>
        <p:spPr>
          <a:xfrm flipH="1">
            <a:off x="7237213" y="3636588"/>
            <a:ext cx="3873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1 Llamada de flecha hacia abajo">
            <a:extLst>
              <a:ext uri="{FF2B5EF4-FFF2-40B4-BE49-F238E27FC236}">
                <a16:creationId xmlns:a16="http://schemas.microsoft.com/office/drawing/2014/main" id="{A000AB6B-D50B-4499-A592-C632470A8C16}"/>
              </a:ext>
            </a:extLst>
          </p:cNvPr>
          <p:cNvSpPr/>
          <p:nvPr/>
        </p:nvSpPr>
        <p:spPr>
          <a:xfrm>
            <a:off x="1097051" y="1280418"/>
            <a:ext cx="791738" cy="18774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100" dirty="0">
                <a:solidFill>
                  <a:schemeClr val="bg1"/>
                </a:solidFill>
                <a:latin typeface="Bahnschrift" panose="020B0502040204020203" pitchFamily="34" charset="0"/>
              </a:rPr>
              <a:t>PLIEGO</a:t>
            </a:r>
          </a:p>
        </p:txBody>
      </p:sp>
      <p:pic>
        <p:nvPicPr>
          <p:cNvPr id="135" name="Imagen 134">
            <a:extLst>
              <a:ext uri="{FF2B5EF4-FFF2-40B4-BE49-F238E27FC236}">
                <a16:creationId xmlns:a16="http://schemas.microsoft.com/office/drawing/2014/main" id="{6048B627-3B04-4B7F-A399-5788D0F29E7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22" y="1234930"/>
            <a:ext cx="2574696" cy="1614463"/>
          </a:xfrm>
          <a:prstGeom prst="rect">
            <a:avLst/>
          </a:prstGeom>
          <a:noFill/>
        </p:spPr>
      </p:pic>
      <p:sp>
        <p:nvSpPr>
          <p:cNvPr id="138" name="11 Llamada de flecha hacia abajo">
            <a:extLst>
              <a:ext uri="{FF2B5EF4-FFF2-40B4-BE49-F238E27FC236}">
                <a16:creationId xmlns:a16="http://schemas.microsoft.com/office/drawing/2014/main" id="{564309F9-F6A3-467F-A29F-617453CD1624}"/>
              </a:ext>
            </a:extLst>
          </p:cNvPr>
          <p:cNvSpPr/>
          <p:nvPr/>
        </p:nvSpPr>
        <p:spPr>
          <a:xfrm>
            <a:off x="3568479" y="2882834"/>
            <a:ext cx="1290295" cy="31536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100" dirty="0">
                <a:solidFill>
                  <a:schemeClr val="bg1"/>
                </a:solidFill>
                <a:latin typeface="Bahnschrift" panose="020B0502040204020203" pitchFamily="34" charset="0"/>
              </a:rPr>
              <a:t>UNIDADES EJECUTORAS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CFE6D687-D3A2-4C36-A4E0-3A09E191A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662" y="1500666"/>
            <a:ext cx="15144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82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288F3F-7442-8AC1-AA3C-593D6491B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4786B2-595E-8B42-AC45-71AC99FDF804}"/>
              </a:ext>
            </a:extLst>
          </p:cNvPr>
          <p:cNvSpPr txBox="1"/>
          <p:nvPr/>
        </p:nvSpPr>
        <p:spPr>
          <a:xfrm>
            <a:off x="2061996" y="576314"/>
            <a:ext cx="770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000" b="1">
                <a:solidFill>
                  <a:srgbClr val="C00000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s-PE" dirty="0"/>
              <a:t>Sectoristas de Archivo General de la Nación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E6423BCD-23FE-0183-54EE-12996F6F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06" y="631190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/>
              <a:t>60</a:t>
            </a:fld>
            <a:endParaRPr lang="es-PE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365135E-CC8C-48A8-AB3D-EF8474219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91277"/>
              </p:ext>
            </p:extLst>
          </p:nvPr>
        </p:nvGraphicFramePr>
        <p:xfrm>
          <a:off x="858225" y="1866924"/>
          <a:ext cx="10826954" cy="2900408"/>
        </p:xfrm>
        <a:graphic>
          <a:graphicData uri="http://schemas.openxmlformats.org/drawingml/2006/table">
            <a:tbl>
              <a:tblPr/>
              <a:tblGrid>
                <a:gridCol w="1597698">
                  <a:extLst>
                    <a:ext uri="{9D8B030D-6E8A-4147-A177-3AD203B41FA5}">
                      <a16:colId xmlns:a16="http://schemas.microsoft.com/office/drawing/2014/main" val="2179327720"/>
                    </a:ext>
                  </a:extLst>
                </a:gridCol>
                <a:gridCol w="1431275">
                  <a:extLst>
                    <a:ext uri="{9D8B030D-6E8A-4147-A177-3AD203B41FA5}">
                      <a16:colId xmlns:a16="http://schemas.microsoft.com/office/drawing/2014/main" val="3407601389"/>
                    </a:ext>
                  </a:extLst>
                </a:gridCol>
                <a:gridCol w="1200956">
                  <a:extLst>
                    <a:ext uri="{9D8B030D-6E8A-4147-A177-3AD203B41FA5}">
                      <a16:colId xmlns:a16="http://schemas.microsoft.com/office/drawing/2014/main" val="4079059579"/>
                    </a:ext>
                  </a:extLst>
                </a:gridCol>
                <a:gridCol w="1595789">
                  <a:extLst>
                    <a:ext uri="{9D8B030D-6E8A-4147-A177-3AD203B41FA5}">
                      <a16:colId xmlns:a16="http://schemas.microsoft.com/office/drawing/2014/main" val="667620346"/>
                    </a:ext>
                  </a:extLst>
                </a:gridCol>
                <a:gridCol w="2467717">
                  <a:extLst>
                    <a:ext uri="{9D8B030D-6E8A-4147-A177-3AD203B41FA5}">
                      <a16:colId xmlns:a16="http://schemas.microsoft.com/office/drawing/2014/main" val="3950980106"/>
                    </a:ext>
                  </a:extLst>
                </a:gridCol>
                <a:gridCol w="2533519">
                  <a:extLst>
                    <a:ext uri="{9D8B030D-6E8A-4147-A177-3AD203B41FA5}">
                      <a16:colId xmlns:a16="http://schemas.microsoft.com/office/drawing/2014/main" val="4164977965"/>
                    </a:ext>
                  </a:extLst>
                </a:gridCol>
              </a:tblGrid>
              <a:tr h="43873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SISTEMA ADMINISTRATIVO</a:t>
                      </a:r>
                      <a:br>
                        <a:rPr lang="es-PE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PE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CONTACTO</a:t>
                      </a:r>
                    </a:p>
                  </a:txBody>
                  <a:tcPr marL="6986" marR="6986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2937181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Nombre del Sistema Administrativo</a:t>
                      </a:r>
                    </a:p>
                  </a:txBody>
                  <a:tcPr marL="6986" marR="6986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Ente Rector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Nombres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Apellidos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Unidad Orgánica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Correo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31246"/>
                  </a:ext>
                </a:extLst>
              </a:tr>
              <a:tr h="5134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Archivo General de la Nación</a:t>
                      </a:r>
                    </a:p>
                  </a:txBody>
                  <a:tcPr marL="6986" marR="6986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Archivo General de la Nación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Eric Alan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Peña Sánchez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Dirección de Desarrollo de Politicas Archivisticas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sng" strike="noStrike" kern="1200" dirty="0">
                          <a:solidFill>
                            <a:srgbClr val="0563C1"/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ddpa@agn.gob.pe</a:t>
                      </a: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042691"/>
                  </a:ext>
                </a:extLst>
              </a:tr>
              <a:tr h="2193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Isaias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Chávez Lagos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Jefe (e) Evaluación e Implementación de Normas Archivísticas</a:t>
                      </a: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Bahnschrift" panose="020B0502040204020203" pitchFamily="34" charset="0"/>
                        </a:rPr>
                        <a:t>aeina@agn.gob.pe</a:t>
                      </a: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784975"/>
                  </a:ext>
                </a:extLst>
              </a:tr>
              <a:tr h="21936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Sergio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Luján Chávez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Jefe (e) Investigación de Normas Archivísticas</a:t>
                      </a: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sng" strike="noStrike" dirty="0">
                          <a:solidFill>
                            <a:srgbClr val="0563C1"/>
                          </a:solidFill>
                          <a:effectLst/>
                          <a:latin typeface="Bahnschrift" panose="020B0502040204020203" pitchFamily="34" charset="0"/>
                        </a:rPr>
                        <a:t>aina@agn.gob.pe</a:t>
                      </a: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51655"/>
                  </a:ext>
                </a:extLst>
              </a:tr>
              <a:tr h="219369">
                <a:tc>
                  <a:txBody>
                    <a:bodyPr/>
                    <a:lstStyle/>
                    <a:p>
                      <a:pPr algn="ctr" fontAlgn="ctr"/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400" b="0" i="0" u="sng" strike="noStrike" dirty="0">
                        <a:solidFill>
                          <a:srgbClr val="0563C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6986" marR="6986" marT="6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34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585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68BA0F-15F6-FCEB-1147-8C357421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4"/>
            <a:ext cx="12192000" cy="685443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1047211" y="2717591"/>
            <a:ext cx="1036273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dirty="0">
                <a:latin typeface="Century Gothic" panose="020B0502020202020204" pitchFamily="34" charset="0"/>
                <a:ea typeface="Roboto Black"/>
                <a:cs typeface="Arial" panose="020B0604020202020204" pitchFamily="34" charset="0"/>
                <a:sym typeface="Roboto Black"/>
              </a:rPr>
              <a:t>Gracias por la atención brindada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83F10DD-BF09-4FD8-B8ED-9C3A8E2A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822" y="6347995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61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0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0"/>
            <a:ext cx="12192000" cy="6854430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091555" y="217500"/>
            <a:ext cx="303825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 lvl="0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PE" dirty="0">
                <a:sym typeface="Roboto Black"/>
              </a:rPr>
              <a:t>Transferencia de Gestión</a:t>
            </a:r>
          </a:p>
        </p:txBody>
      </p:sp>
      <p:sp>
        <p:nvSpPr>
          <p:cNvPr id="19" name="CuadroTexto 48">
            <a:extLst>
              <a:ext uri="{FF2B5EF4-FFF2-40B4-BE49-F238E27FC236}">
                <a16:creationId xmlns:a16="http://schemas.microsoft.com/office/drawing/2014/main" id="{BFBB4D4B-AA3D-445A-9E80-10C414457D03}"/>
              </a:ext>
            </a:extLst>
          </p:cNvPr>
          <p:cNvSpPr txBox="1"/>
          <p:nvPr/>
        </p:nvSpPr>
        <p:spPr>
          <a:xfrm>
            <a:off x="2627265" y="872504"/>
            <a:ext cx="400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C00000"/>
                </a:solidFill>
              </a:defRPr>
            </a:lvl1pPr>
          </a:lstStyle>
          <a:p>
            <a:pPr algn="l"/>
            <a:r>
              <a:rPr lang="es-ES" sz="2000" dirty="0">
                <a:latin typeface="Bahnschrift" panose="020B0502040204020203" pitchFamily="34" charset="0"/>
              </a:rPr>
              <a:t>Transferencia de Gestión</a:t>
            </a:r>
            <a:endParaRPr lang="es-PE" sz="2000" dirty="0">
              <a:latin typeface="Bahnschrift" panose="020B05020402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41C635E-A40C-4146-8A9D-44DA8A9F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056" y="633432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latin typeface="Bahnschrift" panose="020B0502040204020203" pitchFamily="34" charset="0"/>
              </a:rPr>
              <a:t>7</a:t>
            </a:fld>
            <a:endParaRPr lang="es-PE" dirty="0">
              <a:latin typeface="Bahnschrift" panose="020B0502040204020203" pitchFamily="34" charset="0"/>
            </a:endParaRPr>
          </a:p>
        </p:txBody>
      </p:sp>
      <p:sp>
        <p:nvSpPr>
          <p:cNvPr id="29" name="24 Rectángulo">
            <a:extLst>
              <a:ext uri="{FF2B5EF4-FFF2-40B4-BE49-F238E27FC236}">
                <a16:creationId xmlns:a16="http://schemas.microsoft.com/office/drawing/2014/main" id="{AE00BD32-99CC-40C1-AF3E-61CC37D3BACF}"/>
              </a:ext>
            </a:extLst>
          </p:cNvPr>
          <p:cNvSpPr/>
          <p:nvPr/>
        </p:nvSpPr>
        <p:spPr>
          <a:xfrm>
            <a:off x="-437307" y="845137"/>
            <a:ext cx="4095244" cy="338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2"/>
                </a:solidFill>
                <a:latin typeface="Bahnschrift" panose="020B0502040204020203" pitchFamily="34" charset="0"/>
              </a:rPr>
              <a:t>5ta Sección:</a:t>
            </a:r>
          </a:p>
        </p:txBody>
      </p:sp>
      <p:sp>
        <p:nvSpPr>
          <p:cNvPr id="42" name="Google Shape;76;p15">
            <a:extLst>
              <a:ext uri="{FF2B5EF4-FFF2-40B4-BE49-F238E27FC236}">
                <a16:creationId xmlns:a16="http://schemas.microsoft.com/office/drawing/2014/main" id="{E0389C5C-F13E-47BF-B0CC-502265E4CE32}"/>
              </a:ext>
            </a:extLst>
          </p:cNvPr>
          <p:cNvSpPr txBox="1"/>
          <p:nvPr/>
        </p:nvSpPr>
        <p:spPr>
          <a:xfrm>
            <a:off x="33790" y="6457921"/>
            <a:ext cx="427826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Fuente: Subgerencia de Prevención e Integridad </a:t>
            </a:r>
            <a:endParaRPr sz="1400" dirty="0"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C3719A-55FC-FE3F-3AB4-FF623B3C1E24}"/>
              </a:ext>
            </a:extLst>
          </p:cNvPr>
          <p:cNvSpPr txBox="1"/>
          <p:nvPr/>
        </p:nvSpPr>
        <p:spPr>
          <a:xfrm>
            <a:off x="376978" y="5038940"/>
            <a:ext cx="9505666" cy="105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Notas:</a:t>
            </a: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Anexos: Servicios Básicos en locales</a:t>
            </a:r>
            <a:endParaRPr lang="es-P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Anexos: Documentos que se custodian en los archivos que integran el Sistema de Archivos de la entidad </a:t>
            </a:r>
          </a:p>
          <a:p>
            <a:pPr marL="270510" algn="just">
              <a:lnSpc>
                <a:spcPct val="107000"/>
              </a:lnSpc>
              <a:spcAft>
                <a:spcPts val="800"/>
              </a:spcAft>
            </a:pPr>
            <a:r>
              <a:rPr lang="es-PE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Anexos : Cumplimiento normativo y actividades del Archivo Regional en el marco del Sistema Nacional de Archivos</a:t>
            </a:r>
            <a:endParaRPr lang="es-PE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14CBB472-71A3-63C9-4191-B8C7ACBFC5D6}"/>
              </a:ext>
            </a:extLst>
          </p:cNvPr>
          <p:cNvGrpSpPr/>
          <p:nvPr/>
        </p:nvGrpSpPr>
        <p:grpSpPr>
          <a:xfrm>
            <a:off x="886695" y="1851424"/>
            <a:ext cx="11273058" cy="2787015"/>
            <a:chOff x="841511" y="1468291"/>
            <a:chExt cx="11273058" cy="2787015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52560B54-2D2B-39C9-9422-D68943A6E871}"/>
                </a:ext>
              </a:extLst>
            </p:cNvPr>
            <p:cNvGrpSpPr/>
            <p:nvPr/>
          </p:nvGrpSpPr>
          <p:grpSpPr>
            <a:xfrm>
              <a:off x="841511" y="1468291"/>
              <a:ext cx="4765642" cy="584775"/>
              <a:chOff x="841511" y="2008432"/>
              <a:chExt cx="4765642" cy="584775"/>
            </a:xfrm>
          </p:grpSpPr>
          <p:sp>
            <p:nvSpPr>
              <p:cNvPr id="9" name="Rectángulo 8"/>
              <p:cNvSpPr/>
              <p:nvPr/>
            </p:nvSpPr>
            <p:spPr>
              <a:xfrm>
                <a:off x="1445979" y="2008432"/>
                <a:ext cx="41611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dirty="0">
                    <a:solidFill>
                      <a:srgbClr val="000000"/>
                    </a:solidFill>
                    <a:latin typeface="Bahnschrift" panose="020B0502040204020203" pitchFamily="34" charset="0"/>
                    <a:cs typeface="Arial" panose="020B0604020202020204" pitchFamily="34" charset="0"/>
                  </a:rPr>
                  <a:t>Asuntos de prioritaria atención de cada uno de los sistemas administrativos</a:t>
                </a:r>
              </a:p>
            </p:txBody>
          </p:sp>
          <p:sp>
            <p:nvSpPr>
              <p:cNvPr id="33" name="Google Shape;471;p28">
                <a:extLst>
                  <a:ext uri="{FF2B5EF4-FFF2-40B4-BE49-F238E27FC236}">
                    <a16:creationId xmlns:a16="http://schemas.microsoft.com/office/drawing/2014/main" id="{25A08ECA-621A-40AD-87BD-9BCB5946B414}"/>
                  </a:ext>
                </a:extLst>
              </p:cNvPr>
              <p:cNvSpPr/>
              <p:nvPr/>
            </p:nvSpPr>
            <p:spPr>
              <a:xfrm>
                <a:off x="841511" y="2094065"/>
                <a:ext cx="599344" cy="488101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01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3E1E1D68-95BE-2CE4-04FF-2A40C78576AA}"/>
                </a:ext>
              </a:extLst>
            </p:cNvPr>
            <p:cNvGrpSpPr/>
            <p:nvPr/>
          </p:nvGrpSpPr>
          <p:grpSpPr>
            <a:xfrm>
              <a:off x="6745563" y="3691211"/>
              <a:ext cx="5048448" cy="502323"/>
              <a:chOff x="12616397" y="2649601"/>
              <a:chExt cx="5048448" cy="502323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13364319" y="2703510"/>
                <a:ext cx="43005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1600" dirty="0">
                    <a:solidFill>
                      <a:srgbClr val="000000"/>
                    </a:solidFill>
                    <a:latin typeface="Bahnschrift" panose="020B0502040204020203" pitchFamily="34" charset="0"/>
                    <a:cs typeface="Arial" panose="020B0604020202020204" pitchFamily="34" charset="0"/>
                  </a:rPr>
                  <a:t>Gestión Documental (correlativos y archivos)</a:t>
                </a:r>
              </a:p>
            </p:txBody>
          </p:sp>
          <p:sp>
            <p:nvSpPr>
              <p:cNvPr id="34" name="Google Shape;471;p28">
                <a:extLst>
                  <a:ext uri="{FF2B5EF4-FFF2-40B4-BE49-F238E27FC236}">
                    <a16:creationId xmlns:a16="http://schemas.microsoft.com/office/drawing/2014/main" id="{25A08ECA-621A-40AD-87BD-9BCB5946B414}"/>
                  </a:ext>
                </a:extLst>
              </p:cNvPr>
              <p:cNvSpPr/>
              <p:nvPr/>
            </p:nvSpPr>
            <p:spPr>
              <a:xfrm>
                <a:off x="12616397" y="2649601"/>
                <a:ext cx="599344" cy="502323"/>
              </a:xfrm>
              <a:prstGeom prst="rect">
                <a:avLst/>
              </a:prstGeom>
              <a:solidFill>
                <a:srgbClr val="849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06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B15A59ED-CB31-8BE4-A234-202E786BD5CE}"/>
                </a:ext>
              </a:extLst>
            </p:cNvPr>
            <p:cNvGrpSpPr/>
            <p:nvPr/>
          </p:nvGrpSpPr>
          <p:grpSpPr>
            <a:xfrm>
              <a:off x="6764474" y="2622368"/>
              <a:ext cx="2884612" cy="481377"/>
              <a:chOff x="6739475" y="2161514"/>
              <a:chExt cx="2884612" cy="481377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7490169" y="2214589"/>
                <a:ext cx="2133918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S" sz="1600" dirty="0">
                    <a:solidFill>
                      <a:srgbClr val="000000"/>
                    </a:solidFill>
                    <a:latin typeface="Bahnschrift" panose="020B0502040204020203" pitchFamily="34" charset="0"/>
                    <a:cs typeface="Arial" panose="020B0604020202020204" pitchFamily="34" charset="0"/>
                  </a:rPr>
                  <a:t>Conflictos Sociales</a:t>
                </a:r>
              </a:p>
            </p:txBody>
          </p:sp>
          <p:sp>
            <p:nvSpPr>
              <p:cNvPr id="35" name="Google Shape;471;p28">
                <a:extLst>
                  <a:ext uri="{FF2B5EF4-FFF2-40B4-BE49-F238E27FC236}">
                    <a16:creationId xmlns:a16="http://schemas.microsoft.com/office/drawing/2014/main" id="{25A08ECA-621A-40AD-87BD-9BCB5946B414}"/>
                  </a:ext>
                </a:extLst>
              </p:cNvPr>
              <p:cNvSpPr/>
              <p:nvPr/>
            </p:nvSpPr>
            <p:spPr>
              <a:xfrm>
                <a:off x="6739475" y="2161514"/>
                <a:ext cx="599344" cy="48137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05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2CD4DA4E-5145-322E-D766-1672FA382279}"/>
                </a:ext>
              </a:extLst>
            </p:cNvPr>
            <p:cNvGrpSpPr/>
            <p:nvPr/>
          </p:nvGrpSpPr>
          <p:grpSpPr>
            <a:xfrm>
              <a:off x="6764474" y="1519989"/>
              <a:ext cx="5022377" cy="481377"/>
              <a:chOff x="12635309" y="923216"/>
              <a:chExt cx="5022377" cy="481377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13382157" y="952980"/>
                <a:ext cx="4275529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S" sz="1600" dirty="0">
                    <a:solidFill>
                      <a:srgbClr val="000000"/>
                    </a:solidFill>
                    <a:latin typeface="Bahnschrift" panose="020B0502040204020203" pitchFamily="34" charset="0"/>
                    <a:cs typeface="Arial" panose="020B0604020202020204" pitchFamily="34" charset="0"/>
                  </a:rPr>
                  <a:t>Instrumentos de Gestión en elaboración</a:t>
                </a:r>
              </a:p>
            </p:txBody>
          </p:sp>
          <p:sp>
            <p:nvSpPr>
              <p:cNvPr id="37" name="Google Shape;471;p28">
                <a:extLst>
                  <a:ext uri="{FF2B5EF4-FFF2-40B4-BE49-F238E27FC236}">
                    <a16:creationId xmlns:a16="http://schemas.microsoft.com/office/drawing/2014/main" id="{25A08ECA-621A-40AD-87BD-9BCB5946B414}"/>
                  </a:ext>
                </a:extLst>
              </p:cNvPr>
              <p:cNvSpPr/>
              <p:nvPr/>
            </p:nvSpPr>
            <p:spPr>
              <a:xfrm>
                <a:off x="12635309" y="923216"/>
                <a:ext cx="599344" cy="481377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04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B0E9073B-FD5D-957B-AC1A-452B37BFE5FA}"/>
                </a:ext>
              </a:extLst>
            </p:cNvPr>
            <p:cNvGrpSpPr/>
            <p:nvPr/>
          </p:nvGrpSpPr>
          <p:grpSpPr>
            <a:xfrm>
              <a:off x="866510" y="3773929"/>
              <a:ext cx="3239737" cy="481377"/>
              <a:chOff x="866510" y="3813257"/>
              <a:chExt cx="3239737" cy="481377"/>
            </a:xfrm>
          </p:grpSpPr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9641483-B7FB-45FD-B8C7-3F47960E7ABD}"/>
                  </a:ext>
                </a:extLst>
              </p:cNvPr>
              <p:cNvSpPr txBox="1"/>
              <p:nvPr/>
            </p:nvSpPr>
            <p:spPr>
              <a:xfrm>
                <a:off x="1476362" y="3882459"/>
                <a:ext cx="26298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PE"/>
                </a:defPPr>
                <a:lvl1pPr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s-ES" sz="1600" dirty="0">
                    <a:latin typeface="Bahnschrift" panose="020B0502040204020203" pitchFamily="34" charset="0"/>
                  </a:rPr>
                  <a:t>Negociación Colectiva</a:t>
                </a:r>
              </a:p>
            </p:txBody>
          </p:sp>
          <p:sp>
            <p:nvSpPr>
              <p:cNvPr id="38" name="Google Shape;471;p28">
                <a:extLst>
                  <a:ext uri="{FF2B5EF4-FFF2-40B4-BE49-F238E27FC236}">
                    <a16:creationId xmlns:a16="http://schemas.microsoft.com/office/drawing/2014/main" id="{25A08ECA-621A-40AD-87BD-9BCB5946B414}"/>
                  </a:ext>
                </a:extLst>
              </p:cNvPr>
              <p:cNvSpPr/>
              <p:nvPr/>
            </p:nvSpPr>
            <p:spPr>
              <a:xfrm>
                <a:off x="866510" y="3813257"/>
                <a:ext cx="599344" cy="481377"/>
              </a:xfrm>
              <a:prstGeom prst="rect">
                <a:avLst/>
              </a:pr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03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F6F468BA-21DD-82C2-30D0-5E529AF07812}"/>
                </a:ext>
              </a:extLst>
            </p:cNvPr>
            <p:cNvGrpSpPr/>
            <p:nvPr/>
          </p:nvGrpSpPr>
          <p:grpSpPr>
            <a:xfrm>
              <a:off x="863501" y="2736266"/>
              <a:ext cx="2570207" cy="458098"/>
              <a:chOff x="6734335" y="2685061"/>
              <a:chExt cx="2570207" cy="458098"/>
            </a:xfrm>
          </p:grpSpPr>
          <p:sp>
            <p:nvSpPr>
              <p:cNvPr id="30" name="Rectángulo 29"/>
              <p:cNvSpPr/>
              <p:nvPr/>
            </p:nvSpPr>
            <p:spPr>
              <a:xfrm>
                <a:off x="7311689" y="2716831"/>
                <a:ext cx="1992853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s-ES" sz="1600" dirty="0">
                    <a:solidFill>
                      <a:srgbClr val="000000"/>
                    </a:solidFill>
                    <a:latin typeface="Bahnschrift" panose="020B0502040204020203" pitchFamily="34" charset="0"/>
                    <a:cs typeface="Arial" panose="020B0604020202020204" pitchFamily="34" charset="0"/>
                  </a:rPr>
                  <a:t>Servicios Básicos</a:t>
                </a:r>
              </a:p>
            </p:txBody>
          </p:sp>
          <p:sp>
            <p:nvSpPr>
              <p:cNvPr id="5" name="Google Shape;471;p28">
                <a:extLst>
                  <a:ext uri="{FF2B5EF4-FFF2-40B4-BE49-F238E27FC236}">
                    <a16:creationId xmlns:a16="http://schemas.microsoft.com/office/drawing/2014/main" id="{BDE41655-14FF-0FC3-348E-B35C53FE597E}"/>
                  </a:ext>
                </a:extLst>
              </p:cNvPr>
              <p:cNvSpPr/>
              <p:nvPr/>
            </p:nvSpPr>
            <p:spPr>
              <a:xfrm>
                <a:off x="6734335" y="2685061"/>
                <a:ext cx="599344" cy="458098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MX" sz="2000" dirty="0">
                    <a:solidFill>
                      <a:schemeClr val="bg1"/>
                    </a:solidFill>
                    <a:latin typeface="Bahnschrift" panose="020B0502040204020203" pitchFamily="34" charset="0"/>
                  </a:rPr>
                  <a:t>02</a:t>
                </a:r>
                <a:endParaRPr sz="2000" dirty="0">
                  <a:solidFill>
                    <a:schemeClr val="bg1"/>
                  </a:solidFill>
                  <a:latin typeface="Bahnschrift" panose="020B0502040204020203" pitchFamily="34" charset="0"/>
                </a:endParaRPr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1935611-6530-6CF1-025B-F6D8FA005576}"/>
                </a:ext>
              </a:extLst>
            </p:cNvPr>
            <p:cNvSpPr txBox="1"/>
            <p:nvPr/>
          </p:nvSpPr>
          <p:spPr>
            <a:xfrm>
              <a:off x="3092761" y="2723486"/>
              <a:ext cx="492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/>
                <a:t>1</a:t>
              </a:r>
              <a:endParaRPr lang="es-PE" sz="1100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F4FEAAD-ECE1-73E4-C2F8-E428BD7D5143}"/>
                </a:ext>
              </a:extLst>
            </p:cNvPr>
            <p:cNvSpPr txBox="1"/>
            <p:nvPr/>
          </p:nvSpPr>
          <p:spPr>
            <a:xfrm>
              <a:off x="11622272" y="3750798"/>
              <a:ext cx="4922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/>
                <a:t>2</a:t>
              </a:r>
              <a:endParaRPr lang="es-PE" sz="1100" dirty="0"/>
            </a:p>
          </p:txBody>
        </p:sp>
      </p:grp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1EF051-4DCF-553C-647B-5EA7C4483DA2}"/>
              </a:ext>
            </a:extLst>
          </p:cNvPr>
          <p:cNvSpPr/>
          <p:nvPr/>
        </p:nvSpPr>
        <p:spPr>
          <a:xfrm>
            <a:off x="6631530" y="3820657"/>
            <a:ext cx="5404526" cy="973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444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BE0753-9333-70A9-FFB6-1EAFA7CE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D7768F12-1A34-0841-9B82-CA241B7AEB7C}"/>
              </a:ext>
            </a:extLst>
          </p:cNvPr>
          <p:cNvSpPr txBox="1"/>
          <p:nvPr/>
        </p:nvSpPr>
        <p:spPr>
          <a:xfrm>
            <a:off x="610362" y="4492744"/>
            <a:ext cx="1044117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Plazos : Hitos </a:t>
            </a:r>
            <a:r>
              <a:rPr lang="es-US" sz="4000" b="1" dirty="0">
                <a:latin typeface="Bahnschrift" panose="020B0502040204020203" pitchFamily="34" charset="0"/>
                <a:ea typeface="Roboto Black"/>
                <a:cs typeface="Arial" panose="020B0604020202020204" pitchFamily="34" charset="0"/>
                <a:sym typeface="Roboto Black"/>
              </a:rPr>
              <a:t>del proceso de la Rendición de Cuentas de Titulares y Transferencia de Gestión</a:t>
            </a:r>
            <a:endParaRPr lang="es-ES" sz="4000" b="1" dirty="0">
              <a:latin typeface="Bahnschrift" panose="020B0502040204020203" pitchFamily="34" charset="0"/>
              <a:ea typeface="Roboto Black"/>
              <a:cs typeface="Arial" panose="020B0604020202020204" pitchFamily="34" charset="0"/>
              <a:sym typeface="Roboto Black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8C88D-C762-4FF8-9F58-F2B08FD0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758" y="6335963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mtClean="0">
                <a:solidFill>
                  <a:schemeClr val="bg1"/>
                </a:solidFill>
              </a:rPr>
              <a:t>8</a:t>
            </a:fld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6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434442B8-EA28-1C47-819C-102A60C08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10" y="13371"/>
            <a:ext cx="12197804" cy="6857693"/>
          </a:xfrm>
          <a:prstGeom prst="rect">
            <a:avLst/>
          </a:prstGeom>
        </p:spPr>
      </p:pic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0CE8C11-1C92-5748-80DF-80DE1E5D1A38}"/>
              </a:ext>
            </a:extLst>
          </p:cNvPr>
          <p:cNvSpPr txBox="1"/>
          <p:nvPr/>
        </p:nvSpPr>
        <p:spPr>
          <a:xfrm>
            <a:off x="2120598" y="113846"/>
            <a:ext cx="858540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PE" dirty="0">
                <a:sym typeface="Roboto Black"/>
              </a:rPr>
              <a:t>Informes de Rendición de Cuentas de Titulares </a:t>
            </a:r>
          </a:p>
          <a:p>
            <a:r>
              <a:rPr lang="es-PE" dirty="0">
                <a:sym typeface="Roboto Black"/>
              </a:rPr>
              <a:t>Periodo y plazo de presentación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A64714FC-2A30-E2E4-1EC1-7D8081905F2A}"/>
              </a:ext>
            </a:extLst>
          </p:cNvPr>
          <p:cNvSpPr/>
          <p:nvPr/>
        </p:nvSpPr>
        <p:spPr>
          <a:xfrm>
            <a:off x="741603" y="1450500"/>
            <a:ext cx="2160810" cy="4905850"/>
          </a:xfrm>
          <a:prstGeom prst="rect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Google Shape;256;p23">
            <a:extLst>
              <a:ext uri="{FF2B5EF4-FFF2-40B4-BE49-F238E27FC236}">
                <a16:creationId xmlns:a16="http://schemas.microsoft.com/office/drawing/2014/main" id="{B00A96C1-E107-321A-03FC-40FC9555483D}"/>
              </a:ext>
            </a:extLst>
          </p:cNvPr>
          <p:cNvSpPr/>
          <p:nvPr/>
        </p:nvSpPr>
        <p:spPr>
          <a:xfrm>
            <a:off x="911791" y="1690183"/>
            <a:ext cx="1795869" cy="125996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Informe de Rendición de Cuentas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por Cese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sng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Inicial</a:t>
            </a:r>
            <a:endParaRPr sz="1400" b="1" i="0" u="sng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9;p23">
            <a:extLst>
              <a:ext uri="{FF2B5EF4-FFF2-40B4-BE49-F238E27FC236}">
                <a16:creationId xmlns:a16="http://schemas.microsoft.com/office/drawing/2014/main" id="{D0156B51-B3AA-61FB-C52F-C2634897746F}"/>
              </a:ext>
            </a:extLst>
          </p:cNvPr>
          <p:cNvSpPr/>
          <p:nvPr/>
        </p:nvSpPr>
        <p:spPr>
          <a:xfrm>
            <a:off x="935364" y="3230451"/>
            <a:ext cx="1774278" cy="130830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Informe de Rendición de Cuentas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por Cese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sng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Actualizado</a:t>
            </a:r>
            <a:endParaRPr sz="1400" b="1" i="0" u="sng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;p23">
            <a:extLst>
              <a:ext uri="{FF2B5EF4-FFF2-40B4-BE49-F238E27FC236}">
                <a16:creationId xmlns:a16="http://schemas.microsoft.com/office/drawing/2014/main" id="{4310A6AB-BE10-7E1E-EF6F-6419DFCC2450}"/>
              </a:ext>
            </a:extLst>
          </p:cNvPr>
          <p:cNvSpPr/>
          <p:nvPr/>
        </p:nvSpPr>
        <p:spPr>
          <a:xfrm>
            <a:off x="956955" y="4819055"/>
            <a:ext cx="1774278" cy="1261440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Informe de Rendición de Cuentas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por Cese</a:t>
            </a:r>
            <a:endParaRPr sz="1400" b="1" i="0" u="none" strike="noStrike" cap="none" dirty="0">
              <a:solidFill>
                <a:srgbClr val="C00000"/>
              </a:solidFill>
              <a:latin typeface="Bahnschrift" panose="020B0502040204020203" pitchFamily="34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1" u="sng" dirty="0">
                <a:solidFill>
                  <a:srgbClr val="C00000"/>
                </a:solidFill>
                <a:latin typeface="Bahnschrift" panose="020B0502040204020203" pitchFamily="34" charset="0"/>
                <a:cs typeface="Arial"/>
              </a:rPr>
              <a:t>Final</a:t>
            </a:r>
            <a:endParaRPr sz="1400" b="1" u="sng" dirty="0">
              <a:solidFill>
                <a:srgbClr val="C00000"/>
              </a:solidFill>
              <a:latin typeface="Bahnschrift" panose="020B0502040204020203" pitchFamily="34" charset="0"/>
              <a:cs typeface="Arial"/>
              <a:sym typeface="Arial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195BFE2-50AD-AB64-5E9C-B5CA004F0633}"/>
              </a:ext>
            </a:extLst>
          </p:cNvPr>
          <p:cNvSpPr/>
          <p:nvPr/>
        </p:nvSpPr>
        <p:spPr>
          <a:xfrm>
            <a:off x="3539042" y="1450500"/>
            <a:ext cx="4815060" cy="4905850"/>
          </a:xfrm>
          <a:prstGeom prst="rect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Google Shape;258;p23">
            <a:extLst>
              <a:ext uri="{FF2B5EF4-FFF2-40B4-BE49-F238E27FC236}">
                <a16:creationId xmlns:a16="http://schemas.microsoft.com/office/drawing/2014/main" id="{84A0FA63-A8A3-BE92-3814-995420CEEB26}"/>
              </a:ext>
            </a:extLst>
          </p:cNvPr>
          <p:cNvSpPr txBox="1"/>
          <p:nvPr/>
        </p:nvSpPr>
        <p:spPr>
          <a:xfrm>
            <a:off x="3672146" y="1688295"/>
            <a:ext cx="4555384" cy="126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b="0" i="0" u="none" strike="noStrike" cap="none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Desde el</a:t>
            </a:r>
            <a:r>
              <a:rPr lang="es-PE" sz="1400" b="0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01 de enero del último año de su gestión o desde el inicio de su gestión</a:t>
            </a:r>
            <a:r>
              <a:rPr lang="es-PE" sz="1400" b="0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b="0" i="0" u="none" strike="noStrike" cap="none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(en el caso que se produzca en el último año de su gestión)</a:t>
            </a: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.</a:t>
            </a:r>
            <a:endParaRPr sz="1400" dirty="0">
              <a:solidFill>
                <a:schemeClr val="dk1"/>
              </a:solidFill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H</a:t>
            </a:r>
            <a:r>
              <a:rPr lang="es-PE" sz="1400" i="0" u="none" strike="noStrike" cap="none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asta el </a:t>
            </a: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último día calendario del mes anterior de la fecha de elecciones</a:t>
            </a:r>
            <a:r>
              <a:rPr lang="es-PE" sz="1400" b="0" i="0" u="none" strike="noStrike" cap="none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, como fecha de corte.</a:t>
            </a:r>
            <a:endParaRPr sz="1400" b="0" i="0" u="none" strike="noStrike" cap="none" dirty="0">
              <a:solidFill>
                <a:srgbClr val="000000"/>
              </a:solidFill>
              <a:latin typeface="Bahnschrift" panose="020B05020402040202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60;p23">
            <a:extLst>
              <a:ext uri="{FF2B5EF4-FFF2-40B4-BE49-F238E27FC236}">
                <a16:creationId xmlns:a16="http://schemas.microsoft.com/office/drawing/2014/main" id="{2E95A615-119B-5680-1458-D87AC87D537B}"/>
              </a:ext>
            </a:extLst>
          </p:cNvPr>
          <p:cNvSpPr txBox="1"/>
          <p:nvPr/>
        </p:nvSpPr>
        <p:spPr>
          <a:xfrm>
            <a:off x="3672146" y="3232204"/>
            <a:ext cx="4555384" cy="1261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Desde el </a:t>
            </a:r>
            <a:r>
              <a:rPr lang="es-PE" sz="1400" b="1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01 de enero del último año de su gestión</a:t>
            </a:r>
            <a:r>
              <a:rPr lang="es-PE" sz="1400" dirty="0">
                <a:solidFill>
                  <a:srgbClr val="FFFAEB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o desde el inicio de su gestión (en el caso que se produzca en el último año de su gestión).</a:t>
            </a:r>
            <a:endParaRPr sz="1400" dirty="0">
              <a:solidFill>
                <a:schemeClr val="dk1"/>
              </a:solidFill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Hasta el </a:t>
            </a:r>
            <a:r>
              <a:rPr lang="es-PE" sz="1400" b="1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cuarto día hábil anterior al 31 de diciembre</a:t>
            </a:r>
            <a:r>
              <a:rPr lang="es-PE" sz="1400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,</a:t>
            </a:r>
            <a:r>
              <a:rPr lang="es-PE" sz="1400" dirty="0">
                <a:solidFill>
                  <a:srgbClr val="FFFAEB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dirty="0">
                <a:solidFill>
                  <a:schemeClr val="dk1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como fecha de corte.</a:t>
            </a:r>
            <a:endParaRPr sz="1400" dirty="0">
              <a:solidFill>
                <a:schemeClr val="dk1"/>
              </a:solidFill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Google Shape;252;p23">
            <a:extLst>
              <a:ext uri="{FF2B5EF4-FFF2-40B4-BE49-F238E27FC236}">
                <a16:creationId xmlns:a16="http://schemas.microsoft.com/office/drawing/2014/main" id="{976C04E4-ED9A-F37D-2D6C-8B40EEFA9B6B}"/>
              </a:ext>
            </a:extLst>
          </p:cNvPr>
          <p:cNvSpPr txBox="1"/>
          <p:nvPr/>
        </p:nvSpPr>
        <p:spPr>
          <a:xfrm>
            <a:off x="3672146" y="4894167"/>
            <a:ext cx="4555384" cy="104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D</a:t>
            </a:r>
            <a:r>
              <a:rPr lang="es-PE" sz="1400" b="0" i="0" u="none" strike="noStrike" cap="none" dirty="0">
                <a:solidFill>
                  <a:srgbClr val="0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esde el </a:t>
            </a: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01 de enero del último año de su gestión</a:t>
            </a:r>
            <a:r>
              <a:rPr lang="es-PE" sz="1400" b="0" i="0" u="none" strike="noStrike" cap="none" dirty="0">
                <a:solidFill>
                  <a:srgbClr val="FFFAEB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b="0" i="0" u="none" strike="noStrike" cap="none" dirty="0">
                <a:solidFill>
                  <a:srgbClr val="0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o desde el inicio de su gestión (en el caso que se produzca en el último año de su gestión)</a:t>
            </a:r>
            <a:r>
              <a:rPr lang="es-PE" sz="1400" dirty="0"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.</a:t>
            </a:r>
            <a:endParaRPr sz="1400" dirty="0"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H</a:t>
            </a:r>
            <a:r>
              <a:rPr lang="es-PE" sz="1400" b="0" i="0" u="none" strike="noStrike" cap="none" dirty="0">
                <a:solidFill>
                  <a:srgbClr val="0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asta </a:t>
            </a:r>
            <a:r>
              <a:rPr lang="es-PE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el 31 de diciembre,</a:t>
            </a:r>
            <a:r>
              <a:rPr lang="es-PE" sz="1400" b="0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s-PE" sz="1400" b="0" i="0" u="none" strike="noStrike" cap="none" dirty="0">
                <a:solidFill>
                  <a:srgbClr val="000000"/>
                </a:solidFill>
                <a:latin typeface="Bahnschrift" panose="020B0502040204020203" pitchFamily="34" charset="0"/>
                <a:ea typeface="Libre Franklin"/>
                <a:cs typeface="Libre Franklin"/>
                <a:sym typeface="Libre Franklin"/>
              </a:rPr>
              <a:t>como fecha de corte.</a:t>
            </a:r>
            <a:endParaRPr sz="1400" b="0" i="0" u="none" strike="noStrike" cap="none" dirty="0">
              <a:solidFill>
                <a:srgbClr val="000000"/>
              </a:solidFill>
              <a:latin typeface="Bahnschrift" panose="020B0502040204020203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070897A-8628-84B5-80A7-75CA80FA2FB5}"/>
              </a:ext>
            </a:extLst>
          </p:cNvPr>
          <p:cNvSpPr/>
          <p:nvPr/>
        </p:nvSpPr>
        <p:spPr>
          <a:xfrm>
            <a:off x="9014443" y="1450500"/>
            <a:ext cx="2160810" cy="4905850"/>
          </a:xfrm>
          <a:prstGeom prst="rect">
            <a:avLst/>
          </a:prstGeom>
          <a:ln>
            <a:noFill/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Google Shape;256;p23">
            <a:extLst>
              <a:ext uri="{FF2B5EF4-FFF2-40B4-BE49-F238E27FC236}">
                <a16:creationId xmlns:a16="http://schemas.microsoft.com/office/drawing/2014/main" id="{FD541EE9-C713-E401-E8F4-1C61721C9285}"/>
              </a:ext>
            </a:extLst>
          </p:cNvPr>
          <p:cNvSpPr/>
          <p:nvPr/>
        </p:nvSpPr>
        <p:spPr>
          <a:xfrm>
            <a:off x="9215520" y="1690182"/>
            <a:ext cx="1774800" cy="1259965"/>
          </a:xfrm>
          <a:prstGeom prst="rect">
            <a:avLst/>
          </a:prstGeom>
          <a:solidFill>
            <a:srgbClr val="FFFAEB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Del 01/01/2022 al 30/09/2022</a:t>
            </a:r>
          </a:p>
        </p:txBody>
      </p:sp>
      <p:sp>
        <p:nvSpPr>
          <p:cNvPr id="21" name="Google Shape;259;p23">
            <a:extLst>
              <a:ext uri="{FF2B5EF4-FFF2-40B4-BE49-F238E27FC236}">
                <a16:creationId xmlns:a16="http://schemas.microsoft.com/office/drawing/2014/main" id="{6F678B38-C94C-32DA-08E1-267597AB7779}"/>
              </a:ext>
            </a:extLst>
          </p:cNvPr>
          <p:cNvSpPr/>
          <p:nvPr/>
        </p:nvSpPr>
        <p:spPr>
          <a:xfrm>
            <a:off x="9216042" y="3198542"/>
            <a:ext cx="1774278" cy="1261854"/>
          </a:xfrm>
          <a:prstGeom prst="rect">
            <a:avLst/>
          </a:prstGeom>
          <a:solidFill>
            <a:srgbClr val="FFFAEB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Del 01/01/2022 al 23/12/2022</a:t>
            </a:r>
          </a:p>
        </p:txBody>
      </p:sp>
      <p:sp>
        <p:nvSpPr>
          <p:cNvPr id="22" name="Google Shape;262;p23">
            <a:extLst>
              <a:ext uri="{FF2B5EF4-FFF2-40B4-BE49-F238E27FC236}">
                <a16:creationId xmlns:a16="http://schemas.microsoft.com/office/drawing/2014/main" id="{CAFF6AA9-121A-477E-5701-6D2E24C99318}"/>
              </a:ext>
            </a:extLst>
          </p:cNvPr>
          <p:cNvSpPr/>
          <p:nvPr/>
        </p:nvSpPr>
        <p:spPr>
          <a:xfrm>
            <a:off x="9216042" y="4894167"/>
            <a:ext cx="1774278" cy="1046410"/>
          </a:xfrm>
          <a:prstGeom prst="rect">
            <a:avLst/>
          </a:prstGeom>
          <a:solidFill>
            <a:srgbClr val="FFFAEB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C00000"/>
                </a:solidFill>
                <a:latin typeface="Bahnschrift" panose="020B0502040204020203" pitchFamily="34" charset="0"/>
                <a:ea typeface="Arial"/>
                <a:cs typeface="Arial"/>
                <a:sym typeface="Arial"/>
              </a:rPr>
              <a:t>Del 01/01/2022 al 31/12/2022</a:t>
            </a:r>
          </a:p>
        </p:txBody>
      </p:sp>
      <p:sp>
        <p:nvSpPr>
          <p:cNvPr id="24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3539042" y="1092088"/>
            <a:ext cx="4815060" cy="34962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</a:rPr>
              <a:t>Periodo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5A01BFE-4A2C-5403-DF8B-26596833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5C6636-A2C7-A348-B8E8-5A5BF1434D2A}" type="slidenum">
              <a:rPr lang="es-PE" sz="1100" smtClean="0">
                <a:latin typeface="Bahnschrift" panose="020B0502040204020203" pitchFamily="34" charset="0"/>
              </a:rPr>
              <a:t>9</a:t>
            </a:fld>
            <a:endParaRPr lang="es-PE" sz="1100" dirty="0">
              <a:latin typeface="Bahnschrift" panose="020B0502040204020203" pitchFamily="34" charset="0"/>
            </a:endParaRPr>
          </a:p>
        </p:txBody>
      </p:sp>
      <p:sp>
        <p:nvSpPr>
          <p:cNvPr id="25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2985318" y="1735373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7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2985318" y="3384100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2985318" y="5157164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9014443" y="1096480"/>
            <a:ext cx="2160810" cy="349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  <a:ea typeface="Fira Sans"/>
                <a:cs typeface="Fira Sans"/>
              </a:rPr>
              <a:t>Fecha de reportar</a:t>
            </a:r>
          </a:p>
        </p:txBody>
      </p:sp>
      <p:sp>
        <p:nvSpPr>
          <p:cNvPr id="32" name="11 Llamada de flecha hacia abajo">
            <a:extLst>
              <a:ext uri="{FF2B5EF4-FFF2-40B4-BE49-F238E27FC236}">
                <a16:creationId xmlns:a16="http://schemas.microsoft.com/office/drawing/2014/main" id="{BA74387E-BE21-E377-F0AB-25ACB50B7DC7}"/>
              </a:ext>
            </a:extLst>
          </p:cNvPr>
          <p:cNvSpPr/>
          <p:nvPr/>
        </p:nvSpPr>
        <p:spPr>
          <a:xfrm>
            <a:off x="741603" y="1109932"/>
            <a:ext cx="2160810" cy="34962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Bahnschrift" panose="020B0502040204020203" pitchFamily="34" charset="0"/>
              </a:rPr>
              <a:t>Informe</a:t>
            </a:r>
          </a:p>
        </p:txBody>
      </p:sp>
      <p:sp>
        <p:nvSpPr>
          <p:cNvPr id="36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8503771" y="1735373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8503771" y="3384100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Flecha: cheurón 19">
            <a:extLst>
              <a:ext uri="{FF2B5EF4-FFF2-40B4-BE49-F238E27FC236}">
                <a16:creationId xmlns:a16="http://schemas.microsoft.com/office/drawing/2014/main" id="{60A46939-2C6B-EB62-9C4E-CCC92036A8A7}"/>
              </a:ext>
            </a:extLst>
          </p:cNvPr>
          <p:cNvSpPr/>
          <p:nvPr/>
        </p:nvSpPr>
        <p:spPr>
          <a:xfrm>
            <a:off x="8503771" y="5157164"/>
            <a:ext cx="369156" cy="923330"/>
          </a:xfrm>
          <a:prstGeom prst="chevron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92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Google Shape;76;p15">
            <a:extLst>
              <a:ext uri="{FF2B5EF4-FFF2-40B4-BE49-F238E27FC236}">
                <a16:creationId xmlns:a16="http://schemas.microsoft.com/office/drawing/2014/main" id="{3294BB1B-3769-4FE1-8B22-C5877F394E96}"/>
              </a:ext>
            </a:extLst>
          </p:cNvPr>
          <p:cNvSpPr txBox="1"/>
          <p:nvPr/>
        </p:nvSpPr>
        <p:spPr>
          <a:xfrm>
            <a:off x="14748" y="6490005"/>
            <a:ext cx="3524293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s-PE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419" sz="1200" dirty="0">
                <a:sym typeface="Roboto"/>
              </a:rPr>
              <a:t>Fuente: Subgerencia de Prevención e Integridad </a:t>
            </a:r>
            <a:endParaRPr sz="1200" dirty="0">
              <a:sym typeface="Roboto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A8A30E-21D8-C33F-DC4D-025B9BE2B654}"/>
              </a:ext>
            </a:extLst>
          </p:cNvPr>
          <p:cNvSpPr txBox="1"/>
          <p:nvPr/>
        </p:nvSpPr>
        <p:spPr>
          <a:xfrm>
            <a:off x="10488401" y="2263280"/>
            <a:ext cx="340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/>
                </a:solidFill>
              </a:rPr>
              <a:t>1</a:t>
            </a:r>
            <a:endParaRPr lang="es-PE" sz="1100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AA9A86-9E41-A754-27F6-EF6D2A8FC06A}"/>
              </a:ext>
            </a:extLst>
          </p:cNvPr>
          <p:cNvSpPr txBox="1"/>
          <p:nvPr/>
        </p:nvSpPr>
        <p:spPr>
          <a:xfrm>
            <a:off x="10561306" y="3753796"/>
            <a:ext cx="2893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/>
                </a:solidFill>
              </a:rPr>
              <a:t>2</a:t>
            </a:r>
            <a:endParaRPr lang="es-PE" sz="1100" b="1" dirty="0">
              <a:solidFill>
                <a:schemeClr val="accent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2C6574D-2868-1E46-B626-2F4CA9DC62BB}"/>
              </a:ext>
            </a:extLst>
          </p:cNvPr>
          <p:cNvSpPr txBox="1"/>
          <p:nvPr/>
        </p:nvSpPr>
        <p:spPr>
          <a:xfrm>
            <a:off x="4246241" y="6356417"/>
            <a:ext cx="514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accent1"/>
                </a:solidFill>
              </a:rPr>
              <a:t>1. Desde el 01 de enero o desde el inicio de su gestión.</a:t>
            </a:r>
            <a:endParaRPr lang="es-PE" sz="1200" dirty="0">
              <a:solidFill>
                <a:schemeClr val="accent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1FBDC3-3105-8BF4-17E7-F11ABA309CA9}"/>
              </a:ext>
            </a:extLst>
          </p:cNvPr>
          <p:cNvSpPr txBox="1"/>
          <p:nvPr/>
        </p:nvSpPr>
        <p:spPr>
          <a:xfrm>
            <a:off x="4246241" y="6580646"/>
            <a:ext cx="7369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accent1"/>
                </a:solidFill>
              </a:rPr>
              <a:t>2. Se considera feriado los días 26 y 30, así como los feriados regionales, de corresponder. </a:t>
            </a:r>
            <a:endParaRPr lang="es-PE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2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{1E280AB3-F26B-7247-8B04-7E5F04441C08}tf16401369</Template>
  <TotalTime>15422</TotalTime>
  <Words>3462</Words>
  <Application>Microsoft Office PowerPoint</Application>
  <PresentationFormat>Panorámica</PresentationFormat>
  <Paragraphs>626</Paragraphs>
  <Slides>61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2" baseType="lpstr">
      <vt:lpstr>Arial</vt:lpstr>
      <vt:lpstr>Arial Black</vt:lpstr>
      <vt:lpstr>Arial Narrow</vt:lpstr>
      <vt:lpstr>Bahnschrift</vt:lpstr>
      <vt:lpstr>Calibri</vt:lpstr>
      <vt:lpstr>Calibri Light</vt:lpstr>
      <vt:lpstr>Century Gothic</vt:lpstr>
      <vt:lpstr>Franklin Gothic Medium</vt:lpstr>
      <vt:lpstr>Segoe UI Light (Cuerpo)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estephanirojasb@gmail.com</dc:creator>
  <cp:lastModifiedBy>Lourdes Giuliana Villafuerte Obando</cp:lastModifiedBy>
  <cp:revision>911</cp:revision>
  <cp:lastPrinted>2022-08-31T14:54:28Z</cp:lastPrinted>
  <dcterms:created xsi:type="dcterms:W3CDTF">2021-03-15T16:55:55Z</dcterms:created>
  <dcterms:modified xsi:type="dcterms:W3CDTF">2022-10-26T01:14:48Z</dcterms:modified>
</cp:coreProperties>
</file>